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635" r:id="rId2"/>
    <p:sldId id="637" r:id="rId3"/>
    <p:sldId id="675" r:id="rId4"/>
    <p:sldId id="673" r:id="rId5"/>
    <p:sldId id="670" r:id="rId6"/>
    <p:sldId id="638" r:id="rId7"/>
    <p:sldId id="639" r:id="rId8"/>
    <p:sldId id="640" r:id="rId9"/>
    <p:sldId id="641" r:id="rId10"/>
    <p:sldId id="668" r:id="rId11"/>
    <p:sldId id="679" r:id="rId12"/>
    <p:sldId id="680" r:id="rId13"/>
    <p:sldId id="645" r:id="rId14"/>
    <p:sldId id="683" r:id="rId15"/>
    <p:sldId id="684" r:id="rId16"/>
    <p:sldId id="685" r:id="rId17"/>
    <p:sldId id="682" r:id="rId18"/>
    <p:sldId id="657" r:id="rId19"/>
    <p:sldId id="658" r:id="rId20"/>
    <p:sldId id="659" r:id="rId21"/>
    <p:sldId id="664" r:id="rId22"/>
    <p:sldId id="660" r:id="rId23"/>
    <p:sldId id="666" r:id="rId24"/>
    <p:sldId id="662" r:id="rId25"/>
    <p:sldId id="636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7">
          <p15:clr>
            <a:srgbClr val="A4A3A4"/>
          </p15:clr>
        </p15:guide>
        <p15:guide id="2" pos="2880">
          <p15:clr>
            <a:srgbClr val="A4A3A4"/>
          </p15:clr>
        </p15:guide>
        <p15:guide id="3" pos="29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D6F0FF"/>
    <a:srgbClr val="FF0080"/>
    <a:srgbClr val="A9478C"/>
    <a:srgbClr val="0432FF"/>
    <a:srgbClr val="5747F5"/>
    <a:srgbClr val="E26953"/>
    <a:srgbClr val="5747F4"/>
    <a:srgbClr val="FF2600"/>
    <a:srgbClr val="FFFF00"/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" autoAdjust="0"/>
    <p:restoredTop sz="85419" autoAdjust="0"/>
  </p:normalViewPr>
  <p:slideViewPr>
    <p:cSldViewPr snapToGrid="0">
      <p:cViewPr>
        <p:scale>
          <a:sx n="135" d="100"/>
          <a:sy n="135" d="100"/>
        </p:scale>
        <p:origin x="752" y="-832"/>
      </p:cViewPr>
      <p:guideLst>
        <p:guide orient="horz" pos="4087"/>
        <p:guide pos="2880"/>
        <p:guide pos="29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-3632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handoutMaster" Target="handoutMasters/handout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12B454-89CE-2F4F-B066-2E41A738C3FF}" type="datetimeFigureOut">
              <a:rPr lang="en-US" smtClean="0"/>
              <a:t>6/6/17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D7770-41E6-984E-B5E4-5A10EDB8FC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577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DB5E6-1989-3847-A073-49DE3F231354}" type="datetimeFigureOut">
              <a:rPr lang="en-US" smtClean="0"/>
              <a:pPr/>
              <a:t>6/6/17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48D06-817C-7548-8C55-C389437B62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065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5286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398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7838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45220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3166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0521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86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9335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419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4013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9877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006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8419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784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8345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140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737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382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06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314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849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9049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58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4803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448D06-817C-7548-8C55-C389437B62D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47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sz="3200" b="1">
                <a:solidFill>
                  <a:srgbClr val="00009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小塚ゴシック Pr6N M"/>
                <a:ea typeface="小塚ゴシック Pr6N M"/>
                <a:cs typeface="小塚ゴシック Pr6N M"/>
              </a:defRPr>
            </a:lvl1pPr>
          </a:lstStyle>
          <a:p>
            <a:r>
              <a:rPr lang="en-US" dirty="0" smtClean="0"/>
              <a:t>タイトル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5D32-686A-D747-A0C4-576B8C2CAF3B}" type="datetimeFigureOut">
              <a:rPr lang="en-US" smtClean="0"/>
              <a:pPr/>
              <a:t>6/6/17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A851-5AB8-7245-8578-A0CD3C21A3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5D32-686A-D747-A0C4-576B8C2CAF3B}" type="datetimeFigureOut">
              <a:rPr lang="en-US" smtClean="0"/>
              <a:pPr/>
              <a:t>6/6/17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A851-5AB8-7245-8578-A0CD3C21A3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5D32-686A-D747-A0C4-576B8C2CAF3B}" type="datetimeFigureOut">
              <a:rPr lang="en-US" smtClean="0"/>
              <a:pPr/>
              <a:t>6/6/17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A851-5AB8-7245-8578-A0CD3C21A3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7"/>
            <a:ext cx="7772400" cy="1470025"/>
          </a:xfrm>
        </p:spPr>
        <p:txBody>
          <a:bodyPr/>
          <a:lstStyle>
            <a:lvl1pPr>
              <a:defRPr sz="4400">
                <a:latin typeface="小塚ゴシック Pr6N R"/>
                <a:ea typeface="小塚ゴシック Pr6N R"/>
                <a:cs typeface="小塚ゴシック Pr6N R"/>
              </a:defRPr>
            </a:lvl1pPr>
          </a:lstStyle>
          <a:p>
            <a:r>
              <a:rPr lang="ja-JP" altLang="en-US" sz="3200" dirty="0" smtClean="0">
                <a:solidFill>
                  <a:srgbClr val="000090"/>
                </a:solidFill>
              </a:rPr>
              <a:t>タイトル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5D32-686A-D747-A0C4-576B8C2CAF3B}" type="datetimeFigureOut">
              <a:rPr lang="en-US" smtClean="0"/>
              <a:pPr/>
              <a:t>6/6/17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A851-5AB8-7245-8578-A0CD3C21A3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5D32-686A-D747-A0C4-576B8C2CAF3B}" type="datetimeFigureOut">
              <a:rPr lang="en-US" smtClean="0"/>
              <a:pPr/>
              <a:t>6/6/17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A851-5AB8-7245-8578-A0CD3C21A3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5D32-686A-D747-A0C4-576B8C2CAF3B}" type="datetimeFigureOut">
              <a:rPr lang="en-US" smtClean="0"/>
              <a:pPr/>
              <a:t>6/6/17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A851-5AB8-7245-8578-A0CD3C21A3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5D32-686A-D747-A0C4-576B8C2CAF3B}" type="datetimeFigureOut">
              <a:rPr lang="en-US" smtClean="0"/>
              <a:pPr/>
              <a:t>6/6/17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A851-5AB8-7245-8578-A0CD3C21A3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5D32-686A-D747-A0C4-576B8C2CAF3B}" type="datetimeFigureOut">
              <a:rPr lang="en-US" smtClean="0"/>
              <a:pPr/>
              <a:t>6/6/17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A851-5AB8-7245-8578-A0CD3C21A3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5D32-686A-D747-A0C4-576B8C2CAF3B}" type="datetimeFigureOut">
              <a:rPr lang="en-US" smtClean="0"/>
              <a:pPr/>
              <a:t>6/6/17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A851-5AB8-7245-8578-A0CD3C21A3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5D32-686A-D747-A0C4-576B8C2CAF3B}" type="datetimeFigureOut">
              <a:rPr lang="en-US" smtClean="0"/>
              <a:pPr/>
              <a:t>6/6/17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A851-5AB8-7245-8578-A0CD3C21A3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5D32-686A-D747-A0C4-576B8C2CAF3B}" type="datetimeFigureOut">
              <a:rPr lang="en-US" smtClean="0"/>
              <a:pPr/>
              <a:t>6/6/17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EA851-5AB8-7245-8578-A0CD3C21A3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75D32-686A-D747-A0C4-576B8C2CAF3B}" type="datetimeFigureOut">
              <a:rPr lang="en-US" smtClean="0"/>
              <a:pPr/>
              <a:t>6/6/17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EA851-5AB8-7245-8578-A0CD3C21A33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6" Type="http://schemas.openxmlformats.org/officeDocument/2006/relationships/image" Target="../media/image33.emf"/><Relationship Id="rId7" Type="http://schemas.openxmlformats.org/officeDocument/2006/relationships/image" Target="../media/image34.emf"/><Relationship Id="rId8" Type="http://schemas.openxmlformats.org/officeDocument/2006/relationships/image" Target="../media/image35.emf"/><Relationship Id="rId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37.emf"/><Relationship Id="rId5" Type="http://schemas.openxmlformats.org/officeDocument/2006/relationships/image" Target="../media/image3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1.emf"/><Relationship Id="rId12" Type="http://schemas.openxmlformats.org/officeDocument/2006/relationships/image" Target="../media/image52.emf"/><Relationship Id="rId13" Type="http://schemas.openxmlformats.org/officeDocument/2006/relationships/image" Target="../media/image53.emf"/><Relationship Id="rId14" Type="http://schemas.openxmlformats.org/officeDocument/2006/relationships/image" Target="../media/image54.emf"/><Relationship Id="rId15" Type="http://schemas.openxmlformats.org/officeDocument/2006/relationships/image" Target="../media/image55.emf"/><Relationship Id="rId16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8" Type="http://schemas.openxmlformats.org/officeDocument/2006/relationships/image" Target="../media/image48.emf"/><Relationship Id="rId9" Type="http://schemas.openxmlformats.org/officeDocument/2006/relationships/image" Target="../media/image49.emf"/><Relationship Id="rId10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57.emf"/><Relationship Id="rId5" Type="http://schemas.openxmlformats.org/officeDocument/2006/relationships/image" Target="../media/image58.emf"/><Relationship Id="rId6" Type="http://schemas.openxmlformats.org/officeDocument/2006/relationships/image" Target="../media/image59.emf"/><Relationship Id="rId7" Type="http://schemas.openxmlformats.org/officeDocument/2006/relationships/image" Target="../media/image60.emf"/><Relationship Id="rId8" Type="http://schemas.openxmlformats.org/officeDocument/2006/relationships/image" Target="../media/image36.png"/><Relationship Id="rId9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0.emf"/><Relationship Id="rId12" Type="http://schemas.openxmlformats.org/officeDocument/2006/relationships/image" Target="../media/image7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8" Type="http://schemas.openxmlformats.org/officeDocument/2006/relationships/image" Target="../media/image67.emf"/><Relationship Id="rId9" Type="http://schemas.openxmlformats.org/officeDocument/2006/relationships/image" Target="../media/image68.emf"/><Relationship Id="rId10" Type="http://schemas.openxmlformats.org/officeDocument/2006/relationships/image" Target="../media/image6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4" Type="http://schemas.openxmlformats.org/officeDocument/2006/relationships/image" Target="../media/image73.emf"/><Relationship Id="rId5" Type="http://schemas.openxmlformats.org/officeDocument/2006/relationships/image" Target="../media/image74.emf"/><Relationship Id="rId6" Type="http://schemas.openxmlformats.org/officeDocument/2006/relationships/image" Target="../media/image75.emf"/><Relationship Id="rId7" Type="http://schemas.openxmlformats.org/officeDocument/2006/relationships/image" Target="../media/image7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7.emf"/><Relationship Id="rId5" Type="http://schemas.openxmlformats.org/officeDocument/2006/relationships/image" Target="../media/image5.emf"/><Relationship Id="rId6" Type="http://schemas.openxmlformats.org/officeDocument/2006/relationships/image" Target="../media/image78.png"/><Relationship Id="rId7" Type="http://schemas.openxmlformats.org/officeDocument/2006/relationships/image" Target="../media/image79.emf"/><Relationship Id="rId8" Type="http://schemas.openxmlformats.org/officeDocument/2006/relationships/image" Target="../media/image80.emf"/><Relationship Id="rId9" Type="http://schemas.openxmlformats.org/officeDocument/2006/relationships/image" Target="../media/image81.emf"/><Relationship Id="rId10" Type="http://schemas.openxmlformats.org/officeDocument/2006/relationships/image" Target="../media/image8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57.emf"/><Relationship Id="rId5" Type="http://schemas.openxmlformats.org/officeDocument/2006/relationships/image" Target="../media/image83.emf"/><Relationship Id="rId6" Type="http://schemas.openxmlformats.org/officeDocument/2006/relationships/image" Target="../media/image84.png"/><Relationship Id="rId7" Type="http://schemas.openxmlformats.org/officeDocument/2006/relationships/image" Target="../media/image8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4" Type="http://schemas.openxmlformats.org/officeDocument/2006/relationships/image" Target="../media/image91.emf"/><Relationship Id="rId5" Type="http://schemas.openxmlformats.org/officeDocument/2006/relationships/image" Target="../media/image92.emf"/><Relationship Id="rId6" Type="http://schemas.openxmlformats.org/officeDocument/2006/relationships/image" Target="../media/image9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4" Type="http://schemas.openxmlformats.org/officeDocument/2006/relationships/image" Target="../media/image96.emf"/><Relationship Id="rId5" Type="http://schemas.openxmlformats.org/officeDocument/2006/relationships/image" Target="../media/image97.emf"/><Relationship Id="rId6" Type="http://schemas.openxmlformats.org/officeDocument/2006/relationships/image" Target="../media/image9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7.jpg"/><Relationship Id="rId12" Type="http://schemas.openxmlformats.org/officeDocument/2006/relationships/image" Target="../media/image1.gif"/><Relationship Id="rId13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9.jpg"/><Relationship Id="rId4" Type="http://schemas.openxmlformats.org/officeDocument/2006/relationships/image" Target="../media/image100.jpg"/><Relationship Id="rId5" Type="http://schemas.openxmlformats.org/officeDocument/2006/relationships/image" Target="../media/image101.emf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0" Type="http://schemas.openxmlformats.org/officeDocument/2006/relationships/image" Target="../media/image10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tiff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4" Type="http://schemas.openxmlformats.org/officeDocument/2006/relationships/image" Target="../media/image15.jpeg"/><Relationship Id="rId5" Type="http://schemas.openxmlformats.org/officeDocument/2006/relationships/image" Target="../media/image16.emf"/><Relationship Id="rId6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7" Type="http://schemas.openxmlformats.org/officeDocument/2006/relationships/image" Target="../media/image2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6640" y="949455"/>
            <a:ext cx="8327572" cy="1438715"/>
          </a:xfrm>
        </p:spPr>
        <p:txBody>
          <a:bodyPr>
            <a:noAutofit/>
          </a:bodyPr>
          <a:lstStyle/>
          <a:p>
            <a:r>
              <a:rPr lang="en-US" altLang="ja-JP" sz="4000" b="1" dirty="0" smtClean="0">
                <a:solidFill>
                  <a:srgbClr val="000090"/>
                </a:solidFill>
                <a:latin typeface="Optima"/>
                <a:ea typeface="小塚ゴシック Pr6N M"/>
                <a:cs typeface="Optima"/>
              </a:rPr>
              <a:t>Multiferroics</a:t>
            </a:r>
            <a:r>
              <a:rPr lang="ja-JP" altLang="en-US" sz="4000" b="1" dirty="0" smtClean="0">
                <a:solidFill>
                  <a:srgbClr val="000090"/>
                </a:solidFill>
                <a:latin typeface="Optima"/>
                <a:ea typeface="小塚ゴシック Pr6N M"/>
                <a:cs typeface="Optima"/>
              </a:rPr>
              <a:t> </a:t>
            </a:r>
            <a:r>
              <a:rPr lang="en-US" altLang="ja-JP" sz="4000" b="1" dirty="0" smtClean="0">
                <a:solidFill>
                  <a:srgbClr val="000090"/>
                </a:solidFill>
                <a:latin typeface="Optima"/>
                <a:ea typeface="小塚ゴシック Pr6N M"/>
                <a:cs typeface="Optima"/>
              </a:rPr>
              <a:t>by</a:t>
            </a:r>
            <a:r>
              <a:rPr lang="ja-JP" altLang="en-US" sz="4000" b="1" dirty="0" smtClean="0">
                <a:solidFill>
                  <a:srgbClr val="000090"/>
                </a:solidFill>
                <a:latin typeface="Optima"/>
                <a:ea typeface="小塚ゴシック Pr6N M"/>
                <a:cs typeface="Optima"/>
              </a:rPr>
              <a:t> </a:t>
            </a:r>
            <a:r>
              <a:rPr lang="en-US" altLang="ja-JP" sz="4000" b="1" dirty="0" smtClean="0">
                <a:solidFill>
                  <a:srgbClr val="000090"/>
                </a:solidFill>
                <a:latin typeface="Optima"/>
                <a:ea typeface="小塚ゴシック Pr6N M"/>
                <a:cs typeface="Optima"/>
              </a:rPr>
              <a:t>design with frustrated magnets with trimers</a:t>
            </a:r>
            <a:endParaRPr lang="en-US" sz="4000" b="1" baseline="-25000" dirty="0">
              <a:solidFill>
                <a:srgbClr val="000090"/>
              </a:solidFill>
              <a:latin typeface="Optima"/>
              <a:ea typeface="小塚ゴシック Pr6N M"/>
              <a:cs typeface="Optim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39150" y="383739"/>
            <a:ext cx="3265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altLang="ja-JP" sz="2000" b="1" dirty="0" smtClean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KITS, Beijing (June 6, 2017)</a:t>
            </a:r>
            <a:endParaRPr lang="en-US" sz="2000" b="1" dirty="0">
              <a:solidFill>
                <a:srgbClr val="000000"/>
              </a:solidFill>
              <a:latin typeface="Optima"/>
              <a:ea typeface="小塚ゴシック Pr6N R"/>
              <a:cs typeface="Optima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28447" y="2914053"/>
            <a:ext cx="5124680" cy="1100729"/>
            <a:chOff x="2328447" y="2878636"/>
            <a:chExt cx="5124680" cy="1100729"/>
          </a:xfrm>
        </p:grpSpPr>
        <p:grpSp>
          <p:nvGrpSpPr>
            <p:cNvPr id="7" name="Group 6"/>
            <p:cNvGrpSpPr/>
            <p:nvPr/>
          </p:nvGrpSpPr>
          <p:grpSpPr>
            <a:xfrm>
              <a:off x="2328447" y="2878636"/>
              <a:ext cx="4487106" cy="1100729"/>
              <a:chOff x="2328447" y="3212139"/>
              <a:chExt cx="4487106" cy="1100729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3152381" y="3212139"/>
                <a:ext cx="28392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spcAft>
                    <a:spcPts val="300"/>
                  </a:spcAft>
                </a:pPr>
                <a:r>
                  <a:rPr lang="en-US" sz="3600" b="1" dirty="0">
                    <a:latin typeface="Optima"/>
                    <a:cs typeface="Optima"/>
                  </a:rPr>
                  <a:t>Yoshi Kamiya</a:t>
                </a: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328447" y="3912758"/>
                <a:ext cx="448710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rgbClr val="000090"/>
                    </a:solidFill>
                    <a:latin typeface="Optima"/>
                    <a:cs typeface="Optima"/>
                  </a:rPr>
                  <a:t>Condensed Matter Theory Lab., RIKEN</a:t>
                </a:r>
                <a:endParaRPr lang="en-US" dirty="0"/>
              </a:p>
            </p:txBody>
          </p:sp>
        </p:grpSp>
        <p:pic>
          <p:nvPicPr>
            <p:cNvPr id="24" name="Picture 23" descr="riken.gi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0279"/>
            <a:stretch/>
          </p:blipFill>
          <p:spPr>
            <a:xfrm>
              <a:off x="6773099" y="3220089"/>
              <a:ext cx="680028" cy="694144"/>
            </a:xfrm>
            <a:prstGeom prst="rect">
              <a:avLst/>
            </a:prstGeom>
          </p:spPr>
        </p:pic>
      </p:grpSp>
      <p:pic>
        <p:nvPicPr>
          <p:cNvPr id="26" name="Picture 25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28" y="4607284"/>
            <a:ext cx="1940755" cy="1833873"/>
          </a:xfrm>
          <a:prstGeom prst="rect">
            <a:avLst/>
          </a:prstGeom>
        </p:spPr>
      </p:pic>
      <p:pic>
        <p:nvPicPr>
          <p:cNvPr id="28" name="Picture 27" descr="Untitl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1" y="4716334"/>
            <a:ext cx="2738539" cy="1776634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903043" y="4582982"/>
            <a:ext cx="3021483" cy="2063133"/>
            <a:chOff x="5276329" y="4253335"/>
            <a:chExt cx="3625048" cy="2475260"/>
          </a:xfrm>
        </p:grpSpPr>
        <p:grpSp>
          <p:nvGrpSpPr>
            <p:cNvPr id="37" name="Group 36"/>
            <p:cNvGrpSpPr/>
            <p:nvPr/>
          </p:nvGrpSpPr>
          <p:grpSpPr>
            <a:xfrm>
              <a:off x="5276329" y="4253335"/>
              <a:ext cx="3625048" cy="2319394"/>
              <a:chOff x="5276329" y="4253335"/>
              <a:chExt cx="3625048" cy="2319394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6329" y="4253335"/>
                <a:ext cx="3625048" cy="2319394"/>
              </a:xfrm>
              <a:prstGeom prst="rect">
                <a:avLst/>
              </a:prstGeom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7359445" y="5792325"/>
                <a:ext cx="1541932" cy="4157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71813" y="5704638"/>
              <a:ext cx="1080844" cy="10239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90224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  <a:effectLst/>
        </p:spPr>
        <p:txBody>
          <a:bodyPr>
            <a:noAutofit/>
          </a:bodyPr>
          <a:lstStyle/>
          <a:p>
            <a:r>
              <a:rPr lang="en-US" sz="3600" dirty="0" smtClean="0">
                <a:effectLst/>
                <a:latin typeface="Optima"/>
                <a:cs typeface="Optima"/>
              </a:rPr>
              <a:t>Simplest example</a:t>
            </a:r>
            <a:endParaRPr lang="en-US" sz="3600" i="1" baseline="-25000" dirty="0">
              <a:solidFill>
                <a:srgbClr val="FF0080"/>
              </a:solidFill>
              <a:effectLst/>
              <a:latin typeface="Optima"/>
              <a:cs typeface="Optima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87202" y="819942"/>
            <a:ext cx="819089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900"/>
              </a:spcAft>
            </a:pPr>
            <a:r>
              <a:rPr lang="en-US" altLang="ja-JP" sz="2400" dirty="0" smtClean="0">
                <a:latin typeface="Times"/>
                <a:ea typeface="小塚ゴシック Pr6N R"/>
                <a:cs typeface="Times"/>
              </a:rPr>
              <a:t>Virtual process in a single trimer</a:t>
            </a:r>
            <a:endParaRPr lang="en-US" altLang="ja-JP" sz="2400" dirty="0" smtClean="0">
              <a:solidFill>
                <a:srgbClr val="FF0080"/>
              </a:solidFill>
              <a:latin typeface="Times"/>
              <a:ea typeface="小塚ゴシック Pr6N R"/>
              <a:cs typeface="Time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41751" y="1374972"/>
            <a:ext cx="8060498" cy="24777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94377"/>
            <a:ext cx="7772400" cy="72847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472" y="1907288"/>
            <a:ext cx="3023816" cy="100406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98632" y="4024524"/>
            <a:ext cx="8527700" cy="1808123"/>
            <a:chOff x="298632" y="3944514"/>
            <a:chExt cx="8527700" cy="180812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647" y="4767200"/>
              <a:ext cx="5249580" cy="985437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04372" y="4753578"/>
              <a:ext cx="2919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Lucida Grande"/>
                <a:buChar char="➤"/>
              </a:pPr>
              <a:r>
                <a:rPr lang="en-US" altLang="ja-JP" sz="2000" dirty="0" smtClean="0">
                  <a:latin typeface="Times" charset="0"/>
                  <a:ea typeface="Times" charset="0"/>
                  <a:cs typeface="Times" charset="0"/>
                </a:rPr>
                <a:t>Virtual processes are </a:t>
              </a:r>
              <a:r>
                <a:rPr lang="en-US" altLang="ja-JP" sz="2000" b="1" dirty="0">
                  <a:solidFill>
                    <a:srgbClr val="FF0080"/>
                  </a:solidFill>
                  <a:latin typeface="Times" charset="0"/>
                  <a:ea typeface="Times" charset="0"/>
                  <a:cs typeface="Times" charset="0"/>
                </a:rPr>
                <a:t>polarized </a:t>
              </a:r>
              <a:r>
                <a:rPr lang="en-US" altLang="ja-JP" sz="2000" b="1" dirty="0" smtClean="0">
                  <a:solidFill>
                    <a:srgbClr val="FF0080"/>
                  </a:solidFill>
                  <a:latin typeface="Times" charset="0"/>
                  <a:ea typeface="Times" charset="0"/>
                  <a:cs typeface="Times" charset="0"/>
                </a:rPr>
                <a:t>states</a:t>
              </a:r>
              <a:endParaRPr lang="en-US" altLang="ja-JP" sz="2000" b="1" baseline="30000" dirty="0">
                <a:solidFill>
                  <a:srgbClr val="FF0080"/>
                </a:solidFill>
                <a:latin typeface="Times" charset="0"/>
                <a:ea typeface="Times" charset="0"/>
                <a:cs typeface="Times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298632" y="3944514"/>
              <a:ext cx="8527700" cy="695443"/>
              <a:chOff x="298632" y="4007144"/>
              <a:chExt cx="8527700" cy="695443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298632" y="4007144"/>
                <a:ext cx="25032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  <a:buClr>
                    <a:schemeClr val="tx1"/>
                  </a:buClr>
                </a:pPr>
                <a:r>
                  <a:rPr lang="en-US" altLang="ja-JP" b="1" dirty="0" smtClean="0">
                    <a:latin typeface="Optima" charset="0"/>
                    <a:ea typeface="Optima" charset="0"/>
                    <a:cs typeface="Optima" charset="0"/>
                  </a:rPr>
                  <a:t>Perturbation series for the wave function</a:t>
                </a:r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50114"/>
              <a:stretch/>
            </p:blipFill>
            <p:spPr>
              <a:xfrm>
                <a:off x="2758937" y="4124293"/>
                <a:ext cx="5631908" cy="339723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37429" y="4489069"/>
                <a:ext cx="2588903" cy="213518"/>
              </a:xfrm>
              <a:prstGeom prst="rect">
                <a:avLst/>
              </a:prstGeom>
            </p:spPr>
          </p:pic>
        </p:grpSp>
      </p:grpSp>
      <p:grpSp>
        <p:nvGrpSpPr>
          <p:cNvPr id="15" name="Group 14"/>
          <p:cNvGrpSpPr/>
          <p:nvPr/>
        </p:nvGrpSpPr>
        <p:grpSpPr>
          <a:xfrm>
            <a:off x="1334775" y="6050302"/>
            <a:ext cx="5405511" cy="516513"/>
            <a:chOff x="685800" y="6167956"/>
            <a:chExt cx="5405511" cy="516513"/>
          </a:xfrm>
        </p:grpSpPr>
        <p:sp>
          <p:nvSpPr>
            <p:cNvPr id="45" name="Rounded Rectangle 44"/>
            <p:cNvSpPr/>
            <p:nvPr/>
          </p:nvSpPr>
          <p:spPr>
            <a:xfrm>
              <a:off x="685800" y="6167956"/>
              <a:ext cx="5405511" cy="516513"/>
            </a:xfrm>
            <a:prstGeom prst="roundRect">
              <a:avLst>
                <a:gd name="adj" fmla="val 115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136" y="6252764"/>
              <a:ext cx="5148838" cy="360000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7054991" y="5609832"/>
            <a:ext cx="911561" cy="1245431"/>
            <a:chOff x="6355982" y="5185811"/>
            <a:chExt cx="1117232" cy="1526437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64" r="61746"/>
            <a:stretch/>
          </p:blipFill>
          <p:spPr>
            <a:xfrm>
              <a:off x="6355982" y="5341771"/>
              <a:ext cx="1117232" cy="1370477"/>
            </a:xfrm>
            <a:prstGeom prst="rect">
              <a:avLst/>
            </a:prstGeom>
          </p:spPr>
        </p:pic>
        <p:sp>
          <p:nvSpPr>
            <p:cNvPr id="58" name="Right Arrow 57"/>
            <p:cNvSpPr/>
            <p:nvPr/>
          </p:nvSpPr>
          <p:spPr>
            <a:xfrm flipH="1">
              <a:off x="6560415" y="5880397"/>
              <a:ext cx="446631" cy="328407"/>
            </a:xfrm>
            <a:prstGeom prst="rightArrow">
              <a:avLst>
                <a:gd name="adj1" fmla="val 39287"/>
                <a:gd name="adj2" fmla="val 87322"/>
              </a:avLst>
            </a:prstGeom>
            <a:solidFill>
              <a:srgbClr val="E5021C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805743" y="5185811"/>
              <a:ext cx="667471" cy="7167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3200" b="1" dirty="0" smtClean="0">
                  <a:solidFill>
                    <a:srgbClr val="FF0000"/>
                  </a:solidFill>
                  <a:latin typeface="Times"/>
                  <a:ea typeface="小塚ゴシック Pr6N R"/>
                  <a:cs typeface="Times"/>
                </a:rPr>
                <a:t>P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610912" y="1408774"/>
            <a:ext cx="799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1600" i="1" dirty="0" smtClean="0">
                <a:latin typeface="Optima"/>
                <a:cs typeface="Optima"/>
              </a:rPr>
              <a:t>Subspace with (1) S = ½, (2) </a:t>
            </a:r>
            <a:r>
              <a:rPr lang="en-US" sz="1600" i="1" dirty="0" err="1" smtClean="0">
                <a:latin typeface="Optima"/>
                <a:cs typeface="Optima"/>
              </a:rPr>
              <a:t>S</a:t>
            </a:r>
            <a:r>
              <a:rPr lang="en-US" sz="1600" i="1" baseline="30000" dirty="0" err="1" smtClean="0">
                <a:latin typeface="Optima"/>
                <a:cs typeface="Optima"/>
              </a:rPr>
              <a:t>z</a:t>
            </a:r>
            <a:r>
              <a:rPr lang="en-US" sz="1600" i="1" dirty="0" smtClean="0">
                <a:latin typeface="Optima"/>
                <a:cs typeface="Optima"/>
              </a:rPr>
              <a:t> = ½, (3) even parity under exchanging i</a:t>
            </a:r>
            <a:r>
              <a:rPr lang="en-US" sz="1600" baseline="-25000" dirty="0" smtClean="0">
                <a:latin typeface="Optima"/>
                <a:cs typeface="Optima"/>
              </a:rPr>
              <a:t>2</a:t>
            </a:r>
            <a:r>
              <a:rPr lang="en-US" sz="1600" i="1" dirty="0" smtClean="0">
                <a:latin typeface="Optima"/>
                <a:cs typeface="Optima"/>
              </a:rPr>
              <a:t> &amp; i</a:t>
            </a:r>
            <a:r>
              <a:rPr lang="en-US" sz="1600" baseline="-25000" dirty="0" smtClean="0">
                <a:latin typeface="Optima"/>
                <a:cs typeface="Optima"/>
              </a:rPr>
              <a:t>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45299" y="1810785"/>
            <a:ext cx="3621024" cy="1093069"/>
            <a:chOff x="745299" y="1448031"/>
            <a:chExt cx="3621024" cy="1093069"/>
          </a:xfrm>
        </p:grpSpPr>
        <p:sp>
          <p:nvSpPr>
            <p:cNvPr id="21" name="TextBox 20"/>
            <p:cNvSpPr txBox="1"/>
            <p:nvPr/>
          </p:nvSpPr>
          <p:spPr>
            <a:xfrm>
              <a:off x="1203255" y="1448031"/>
              <a:ext cx="486907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1" u="none" strike="noStrike" kern="0" cap="none" spc="0" normalizeH="0" baseline="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i</a:t>
              </a:r>
              <a:r>
                <a:rPr kumimoji="0" lang="en-US" i="0" u="none" strike="noStrike" kern="0" cap="none" spc="0" normalizeH="0" baseline="-2500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3</a:t>
              </a:r>
              <a:endParaRPr kumimoji="0" lang="en-US" i="0" u="none" strike="noStrike" kern="0" cap="none" spc="0" normalizeH="0" baseline="-2500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"/>
                <a:cs typeface="Time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796751" y="2084793"/>
              <a:ext cx="450780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1" u="none" strike="noStrike" kern="0" cap="none" spc="0" normalizeH="0" baseline="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i</a:t>
              </a:r>
              <a:r>
                <a:rPr kumimoji="0" lang="en-US" i="0" u="none" strike="noStrike" kern="0" cap="none" spc="0" normalizeH="0" baseline="-2500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1</a:t>
              </a:r>
              <a:endParaRPr kumimoji="0" lang="en-US" i="0" u="none" strike="noStrike" kern="0" cap="none" spc="0" normalizeH="0" baseline="-2500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"/>
                <a:cs typeface="Time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03255" y="2171768"/>
              <a:ext cx="496505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1" u="none" strike="noStrike" kern="0" cap="none" spc="0" normalizeH="0" baseline="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i</a:t>
              </a:r>
              <a:r>
                <a:rPr kumimoji="0" lang="en-US" i="0" u="none" strike="noStrike" kern="0" cap="none" spc="0" normalizeH="0" baseline="-2500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2</a:t>
              </a:r>
              <a:endParaRPr kumimoji="0" lang="en-US" i="0" u="none" strike="noStrike" kern="0" cap="none" spc="0" normalizeH="0" baseline="-2500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"/>
                <a:cs typeface="Times"/>
              </a:endParaRPr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99" y="1620355"/>
              <a:ext cx="3621024" cy="816864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4635649" y="1903214"/>
            <a:ext cx="13740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smtClean="0">
                <a:solidFill>
                  <a:srgbClr val="FF0000"/>
                </a:solidFill>
                <a:latin typeface="Optima"/>
                <a:cs typeface="Optima"/>
              </a:rPr>
              <a:t>hopping </a:t>
            </a:r>
            <a:r>
              <a:rPr lang="en-US" sz="1600" i="1" dirty="0" smtClean="0">
                <a:solidFill>
                  <a:srgbClr val="FF0000"/>
                </a:solidFill>
                <a:latin typeface="Optima"/>
                <a:cs typeface="Optima"/>
              </a:rPr>
              <a:t>term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68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effectLst/>
                <a:latin typeface="Optima"/>
                <a:cs typeface="Optima"/>
              </a:rPr>
              <a:t>Leading 3rd-order contribution</a:t>
            </a:r>
            <a:endParaRPr lang="en-US" sz="4000" baseline="30000" dirty="0">
              <a:effectLst/>
              <a:latin typeface="Optima"/>
              <a:cs typeface="Optima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72001" y="4485131"/>
            <a:ext cx="7007343" cy="1632239"/>
          </a:xfrm>
          <a:prstGeom prst="roundRect">
            <a:avLst>
              <a:gd name="adj" fmla="val 9600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 flipV="1">
            <a:off x="4553606" y="3146607"/>
            <a:ext cx="230948" cy="1192674"/>
            <a:chOff x="4467843" y="4481321"/>
            <a:chExt cx="163502" cy="844366"/>
          </a:xfrm>
          <a:solidFill>
            <a:srgbClr val="FF008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25" name="Straight Arrow Connector 24"/>
            <p:cNvCxnSpPr>
              <a:endCxn id="26" idx="3"/>
            </p:cNvCxnSpPr>
            <p:nvPr/>
          </p:nvCxnSpPr>
          <p:spPr>
            <a:xfrm flipV="1">
              <a:off x="4548723" y="4731529"/>
              <a:ext cx="572" cy="594158"/>
            </a:xfrm>
            <a:prstGeom prst="straightConnector1">
              <a:avLst/>
            </a:prstGeom>
            <a:grpFill/>
            <a:ln w="28575" cmpd="sng">
              <a:solidFill>
                <a:srgbClr val="0000FF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Isosceles Triangle 25"/>
            <p:cNvSpPr/>
            <p:nvPr/>
          </p:nvSpPr>
          <p:spPr>
            <a:xfrm rot="8215" flipH="1">
              <a:off x="4467843" y="4481321"/>
              <a:ext cx="163502" cy="250208"/>
            </a:xfrm>
            <a:prstGeom prst="triangle">
              <a:avLst/>
            </a:prstGeom>
            <a:solidFill>
              <a:srgbClr val="0000FF"/>
            </a:solidFill>
            <a:ln w="28575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245656" y="3015345"/>
            <a:ext cx="22936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FF"/>
                </a:solidFill>
                <a:latin typeface="Optima"/>
                <a:cs typeface="Optima"/>
              </a:rPr>
              <a:t>small </a:t>
            </a:r>
            <a:r>
              <a:rPr lang="en-US" sz="3200" b="1" i="1" dirty="0" smtClean="0">
                <a:solidFill>
                  <a:srgbClr val="0000FF"/>
                </a:solidFill>
                <a:latin typeface="Optima"/>
                <a:cs typeface="Optima"/>
              </a:rPr>
              <a:t>t</a:t>
            </a:r>
            <a:r>
              <a:rPr lang="en-US" sz="3200" b="1" i="1" baseline="-25000" dirty="0" smtClean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en-US" sz="3200" b="1" dirty="0" smtClean="0">
                <a:solidFill>
                  <a:srgbClr val="0000FF"/>
                </a:solidFill>
                <a:latin typeface="Optima"/>
                <a:cs typeface="Optima"/>
              </a:rPr>
              <a:t>/</a:t>
            </a:r>
            <a:r>
              <a:rPr lang="en-US" sz="3200" b="1" baseline="-25000" dirty="0" smtClean="0">
                <a:solidFill>
                  <a:srgbClr val="0000FF"/>
                </a:solidFill>
                <a:latin typeface="Optima"/>
                <a:cs typeface="Optima"/>
              </a:rPr>
              <a:t> </a:t>
            </a:r>
            <a:r>
              <a:rPr lang="en-US" sz="3200" b="1" i="1" dirty="0" smtClean="0">
                <a:solidFill>
                  <a:srgbClr val="0000FF"/>
                </a:solidFill>
                <a:latin typeface="Optima"/>
                <a:cs typeface="Optima"/>
              </a:rPr>
              <a:t>U</a:t>
            </a:r>
            <a:endParaRPr lang="en-US" sz="3200" b="1" dirty="0">
              <a:solidFill>
                <a:srgbClr val="0000FF"/>
              </a:solidFill>
              <a:latin typeface="Optima"/>
              <a:cs typeface="Optima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80403" y="3831130"/>
            <a:ext cx="36794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500" dirty="0" smtClean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Bulaevskii </a:t>
            </a:r>
            <a:r>
              <a:rPr lang="en-US" sz="1500" i="1" dirty="0" smtClean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et al</a:t>
            </a:r>
            <a:r>
              <a:rPr lang="en-US" sz="1500" dirty="0" smtClean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., PRB </a:t>
            </a:r>
            <a:r>
              <a:rPr lang="en-US" sz="1500" b="1" dirty="0" smtClean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78</a:t>
            </a:r>
            <a:r>
              <a:rPr lang="en-US" sz="1500" dirty="0" smtClean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, 024402 (2008)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273691" y="1544733"/>
            <a:ext cx="4953988" cy="1379538"/>
            <a:chOff x="273691" y="1105821"/>
            <a:chExt cx="4953988" cy="1379538"/>
          </a:xfrm>
        </p:grpSpPr>
        <p:sp>
          <p:nvSpPr>
            <p:cNvPr id="31" name="Rounded Rectangle 30"/>
            <p:cNvSpPr/>
            <p:nvPr/>
          </p:nvSpPr>
          <p:spPr>
            <a:xfrm>
              <a:off x="273691" y="1105821"/>
              <a:ext cx="4951452" cy="1379538"/>
            </a:xfrm>
            <a:prstGeom prst="roundRect">
              <a:avLst>
                <a:gd name="adj" fmla="val 9600"/>
              </a:avLst>
            </a:prstGeom>
            <a:solidFill>
              <a:srgbClr val="F2F2F2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4179" y="1202077"/>
              <a:ext cx="47935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200" dirty="0" smtClean="0">
                  <a:solidFill>
                    <a:srgbClr val="000000"/>
                  </a:solidFill>
                  <a:latin typeface="Times"/>
                  <a:cs typeface="Times"/>
                </a:rPr>
                <a:t>Deviation from the average density (= 1)</a:t>
              </a:r>
            </a:p>
          </p:txBody>
        </p:sp>
        <p:pic>
          <p:nvPicPr>
            <p:cNvPr id="34" name="Picture 33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67" y="1751264"/>
              <a:ext cx="2407348" cy="680337"/>
            </a:xfrm>
            <a:prstGeom prst="rect">
              <a:avLst/>
            </a:prstGeom>
          </p:spPr>
        </p:pic>
      </p:grpSp>
      <p:sp>
        <p:nvSpPr>
          <p:cNvPr id="38" name="Rectangle 37"/>
          <p:cNvSpPr/>
          <p:nvPr/>
        </p:nvSpPr>
        <p:spPr>
          <a:xfrm>
            <a:off x="2212972" y="3499218"/>
            <a:ext cx="217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i="1" dirty="0" smtClean="0">
                <a:solidFill>
                  <a:srgbClr val="FF0080"/>
                </a:solidFill>
                <a:latin typeface="Optima"/>
                <a:cs typeface="Optima"/>
              </a:rPr>
              <a:t>perturbation theory</a:t>
            </a:r>
            <a:endParaRPr lang="en-US" b="1" dirty="0"/>
          </a:p>
        </p:txBody>
      </p:sp>
      <p:sp>
        <p:nvSpPr>
          <p:cNvPr id="39" name="Rectangle 38"/>
          <p:cNvSpPr/>
          <p:nvPr/>
        </p:nvSpPr>
        <p:spPr>
          <a:xfrm>
            <a:off x="4810943" y="4505771"/>
            <a:ext cx="3212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FF0080"/>
                </a:solidFill>
                <a:latin typeface="Times"/>
                <a:cs typeface="Times"/>
              </a:rPr>
              <a:t>e</a:t>
            </a:r>
            <a:r>
              <a:rPr lang="en-US" i="1" baseline="30000" dirty="0">
                <a:solidFill>
                  <a:srgbClr val="FF0080"/>
                </a:solidFill>
                <a:latin typeface="Times"/>
                <a:cs typeface="Times"/>
              </a:rPr>
              <a:t>-S</a:t>
            </a:r>
            <a:r>
              <a:rPr lang="en-US" dirty="0">
                <a:latin typeface="Times"/>
                <a:cs typeface="Times"/>
              </a:rPr>
              <a:t> is a </a:t>
            </a:r>
            <a:r>
              <a:rPr lang="en-US" i="1" dirty="0">
                <a:latin typeface="Times"/>
                <a:cs typeface="Times"/>
              </a:rPr>
              <a:t>canonical transformation</a:t>
            </a: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10861" y="5026763"/>
            <a:ext cx="8342485" cy="1702924"/>
            <a:chOff x="310861" y="4831691"/>
            <a:chExt cx="8342485" cy="1702924"/>
          </a:xfrm>
        </p:grpSpPr>
        <p:sp>
          <p:nvSpPr>
            <p:cNvPr id="57" name="Rounded Rectangle 56"/>
            <p:cNvSpPr/>
            <p:nvPr/>
          </p:nvSpPr>
          <p:spPr>
            <a:xfrm>
              <a:off x="3816061" y="4831691"/>
              <a:ext cx="2551285" cy="1045002"/>
            </a:xfrm>
            <a:prstGeom prst="roundRect">
              <a:avLst>
                <a:gd name="adj" fmla="val 9600"/>
              </a:avLst>
            </a:prstGeom>
            <a:noFill/>
            <a:ln w="28575" cap="flat" cmpd="sng" algn="ctr">
              <a:solidFill>
                <a:srgbClr val="FF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62416" y="6138968"/>
              <a:ext cx="829093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latin typeface="Times"/>
                  <a:cs typeface="Times"/>
                </a:rPr>
                <a:t>Consistent with symmetry considerations : spin-scalar, even under time-reversal</a:t>
              </a:r>
              <a:endParaRPr lang="en-US" b="1" i="1" dirty="0">
                <a:solidFill>
                  <a:srgbClr val="FF0080"/>
                </a:solidFill>
                <a:latin typeface="Times"/>
                <a:cs typeface="Times"/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310861" y="6076911"/>
              <a:ext cx="8119461" cy="457704"/>
            </a:xfrm>
            <a:prstGeom prst="roundRect">
              <a:avLst>
                <a:gd name="adj" fmla="val 9600"/>
              </a:avLst>
            </a:prstGeom>
            <a:noFill/>
            <a:ln w="28575" cap="flat" cmpd="sng" algn="ctr">
              <a:solidFill>
                <a:srgbClr val="FF008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Left Arrow 59"/>
            <p:cNvSpPr/>
            <p:nvPr/>
          </p:nvSpPr>
          <p:spPr>
            <a:xfrm rot="17866501" flipH="1">
              <a:off x="4198882" y="5722995"/>
              <a:ext cx="327432" cy="301351"/>
            </a:xfrm>
            <a:prstGeom prst="leftArrow">
              <a:avLst>
                <a:gd name="adj1" fmla="val 50000"/>
                <a:gd name="adj2" fmla="val 67409"/>
              </a:avLst>
            </a:prstGeom>
            <a:solidFill>
              <a:srgbClr val="FF008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491059" y="1646957"/>
            <a:ext cx="3142612" cy="1966154"/>
            <a:chOff x="5759169" y="4221116"/>
            <a:chExt cx="3142612" cy="1966154"/>
          </a:xfrm>
        </p:grpSpPr>
        <p:cxnSp>
          <p:nvCxnSpPr>
            <p:cNvPr id="62" name="Straight Connector 61"/>
            <p:cNvCxnSpPr/>
            <p:nvPr/>
          </p:nvCxnSpPr>
          <p:spPr>
            <a:xfrm rot="5400000" flipH="1" flipV="1">
              <a:off x="7162112" y="4052829"/>
              <a:ext cx="1" cy="673441"/>
            </a:xfrm>
            <a:prstGeom prst="line">
              <a:avLst/>
            </a:prstGeom>
            <a:noFill/>
            <a:ln w="190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" name="Isosceles Triangle 17"/>
            <p:cNvSpPr/>
            <p:nvPr/>
          </p:nvSpPr>
          <p:spPr>
            <a:xfrm>
              <a:off x="6825393" y="4970098"/>
              <a:ext cx="673439" cy="580551"/>
            </a:xfrm>
            <a:prstGeom prst="triangl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Isosceles Triangle 77"/>
            <p:cNvSpPr/>
            <p:nvPr/>
          </p:nvSpPr>
          <p:spPr>
            <a:xfrm>
              <a:off x="7162113" y="5550649"/>
              <a:ext cx="673439" cy="580551"/>
            </a:xfrm>
            <a:prstGeom prst="triangl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Isosceles Triangle 20"/>
            <p:cNvSpPr/>
            <p:nvPr/>
          </p:nvSpPr>
          <p:spPr>
            <a:xfrm>
              <a:off x="7162113" y="4389548"/>
              <a:ext cx="673439" cy="580551"/>
            </a:xfrm>
            <a:prstGeom prst="triangl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Isosceles Triangle 21"/>
            <p:cNvSpPr/>
            <p:nvPr/>
          </p:nvSpPr>
          <p:spPr>
            <a:xfrm>
              <a:off x="7835552" y="4389548"/>
              <a:ext cx="673439" cy="580551"/>
            </a:xfrm>
            <a:prstGeom prst="triangl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Isosceles Triangle 80"/>
            <p:cNvSpPr/>
            <p:nvPr/>
          </p:nvSpPr>
          <p:spPr>
            <a:xfrm>
              <a:off x="6151954" y="4970100"/>
              <a:ext cx="673439" cy="580551"/>
            </a:xfrm>
            <a:prstGeom prst="triangl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Isosceles Triangle 81"/>
            <p:cNvSpPr/>
            <p:nvPr/>
          </p:nvSpPr>
          <p:spPr>
            <a:xfrm>
              <a:off x="5815234" y="5550650"/>
              <a:ext cx="673439" cy="580551"/>
            </a:xfrm>
            <a:prstGeom prst="triangl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Isosceles Triangle 82"/>
            <p:cNvSpPr/>
            <p:nvPr/>
          </p:nvSpPr>
          <p:spPr>
            <a:xfrm>
              <a:off x="7498834" y="4970098"/>
              <a:ext cx="673439" cy="580551"/>
            </a:xfrm>
            <a:prstGeom prst="triangl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Isosceles Triangle 83"/>
            <p:cNvSpPr/>
            <p:nvPr/>
          </p:nvSpPr>
          <p:spPr>
            <a:xfrm>
              <a:off x="6488672" y="5550649"/>
              <a:ext cx="673439" cy="580551"/>
            </a:xfrm>
            <a:prstGeom prst="triangl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Isosceles Triangle 84"/>
            <p:cNvSpPr/>
            <p:nvPr/>
          </p:nvSpPr>
          <p:spPr>
            <a:xfrm>
              <a:off x="6488672" y="4389549"/>
              <a:ext cx="673439" cy="580551"/>
            </a:xfrm>
            <a:prstGeom prst="triangl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7106048" y="4914035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7106048" y="6075137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6095888" y="5494590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7779489" y="4914031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5759169" y="6075136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7442768" y="5494587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432608" y="6075136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432608" y="4914038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6769329" y="4333005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 rot="9000000" flipH="1" flipV="1">
              <a:off x="8228068" y="4221116"/>
              <a:ext cx="580552" cy="336720"/>
            </a:xfrm>
            <a:prstGeom prst="line">
              <a:avLst/>
            </a:prstGeom>
            <a:noFill/>
            <a:ln w="190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>
            <a:xfrm flipV="1">
              <a:off x="7835552" y="4389547"/>
              <a:ext cx="1018359" cy="1741653"/>
            </a:xfrm>
            <a:prstGeom prst="line">
              <a:avLst/>
            </a:prstGeom>
            <a:noFill/>
            <a:ln w="190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>
            <a:xfrm rot="5400000" flipH="1" flipV="1">
              <a:off x="7835552" y="4052828"/>
              <a:ext cx="2069" cy="673439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5" name="Oval 84"/>
            <p:cNvSpPr/>
            <p:nvPr/>
          </p:nvSpPr>
          <p:spPr>
            <a:xfrm>
              <a:off x="7442768" y="4333482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7779489" y="6075136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8116207" y="5494589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8452927" y="4914033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8789648" y="4333482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8116207" y="4333483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Isosceles Triangle 104"/>
            <p:cNvSpPr/>
            <p:nvPr/>
          </p:nvSpPr>
          <p:spPr>
            <a:xfrm>
              <a:off x="6622933" y="5702938"/>
              <a:ext cx="400062" cy="344881"/>
            </a:xfrm>
            <a:prstGeom prst="triangle">
              <a:avLst/>
            </a:prstGeom>
            <a:noFill/>
            <a:ln w="28575" cmpd="sng">
              <a:solidFill>
                <a:srgbClr val="FF0080"/>
              </a:solidFill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601425" y="2554069"/>
            <a:ext cx="841646" cy="1037418"/>
            <a:chOff x="1999102" y="2126207"/>
            <a:chExt cx="841646" cy="1037418"/>
          </a:xfrm>
        </p:grpSpPr>
        <p:cxnSp>
          <p:nvCxnSpPr>
            <p:cNvPr id="93" name="Straight Connector 92"/>
            <p:cNvCxnSpPr/>
            <p:nvPr/>
          </p:nvCxnSpPr>
          <p:spPr>
            <a:xfrm rot="16200000">
              <a:off x="2379998" y="2652819"/>
              <a:ext cx="404671" cy="0"/>
            </a:xfrm>
            <a:prstGeom prst="line">
              <a:avLst/>
            </a:prstGeom>
            <a:ln w="31750">
              <a:solidFill>
                <a:srgbClr val="FF0080"/>
              </a:solidFill>
              <a:tailEnd type="arrow" w="lg" len="lg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10800000">
              <a:off x="2177662" y="2855154"/>
              <a:ext cx="404671" cy="0"/>
            </a:xfrm>
            <a:prstGeom prst="line">
              <a:avLst/>
            </a:prstGeom>
            <a:ln w="31750">
              <a:solidFill>
                <a:srgbClr val="FF0080"/>
              </a:solidFill>
              <a:tailEnd type="arrow" w="lg" len="lg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2523477" y="2126207"/>
              <a:ext cx="3172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rgbClr val="FF0080"/>
                  </a:solidFill>
                  <a:latin typeface="Times"/>
                  <a:cs typeface="Times"/>
                </a:rPr>
                <a:t>x</a:t>
              </a:r>
              <a:endParaRPr lang="en-US" sz="1200" dirty="0">
                <a:solidFill>
                  <a:srgbClr val="FF0080"/>
                </a:solidFill>
                <a:latin typeface="Times"/>
                <a:cs typeface="Times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999102" y="2763515"/>
              <a:ext cx="3172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rgbClr val="FF0080"/>
                  </a:solidFill>
                  <a:latin typeface="Times"/>
                  <a:cs typeface="Times"/>
                </a:rPr>
                <a:t>y</a:t>
              </a:r>
              <a:endParaRPr lang="en-US" sz="1200" dirty="0">
                <a:solidFill>
                  <a:srgbClr val="FF0080"/>
                </a:solidFill>
                <a:latin typeface="Times"/>
                <a:cs typeface="Times"/>
              </a:endParaRPr>
            </a:p>
          </p:txBody>
        </p:sp>
      </p:grpSp>
      <p:sp>
        <p:nvSpPr>
          <p:cNvPr id="97" name="Arc 96"/>
          <p:cNvSpPr/>
          <p:nvPr/>
        </p:nvSpPr>
        <p:spPr>
          <a:xfrm rot="7941896">
            <a:off x="6131023" y="2940487"/>
            <a:ext cx="849405" cy="849405"/>
          </a:xfrm>
          <a:prstGeom prst="arc">
            <a:avLst>
              <a:gd name="adj1" fmla="val 16121858"/>
              <a:gd name="adj2" fmla="val 399594"/>
            </a:avLst>
          </a:prstGeom>
          <a:ln w="34925" cap="flat" cmpd="sng" algn="ctr">
            <a:solidFill>
              <a:srgbClr val="FF0080"/>
            </a:solidFill>
            <a:prstDash val="solid"/>
            <a:round/>
            <a:headEnd type="non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42019" y="3709330"/>
            <a:ext cx="313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i="1" dirty="0" smtClean="0">
                <a:latin typeface="Optima"/>
                <a:ea typeface="小塚ゴシック Pr6N R"/>
                <a:cs typeface="Optima"/>
              </a:rPr>
              <a:t>a</a:t>
            </a:r>
            <a:endParaRPr lang="en-US" dirty="0"/>
          </a:p>
        </p:txBody>
      </p:sp>
      <p:grpSp>
        <p:nvGrpSpPr>
          <p:cNvPr id="99" name="Group 98"/>
          <p:cNvGrpSpPr/>
          <p:nvPr/>
        </p:nvGrpSpPr>
        <p:grpSpPr>
          <a:xfrm>
            <a:off x="6004818" y="1705204"/>
            <a:ext cx="1023527" cy="951577"/>
            <a:chOff x="6205687" y="1904160"/>
            <a:chExt cx="1023527" cy="951577"/>
          </a:xfrm>
        </p:grpSpPr>
        <p:sp>
          <p:nvSpPr>
            <p:cNvPr id="100" name="Arc 99"/>
            <p:cNvSpPr/>
            <p:nvPr/>
          </p:nvSpPr>
          <p:spPr>
            <a:xfrm rot="10080000" flipV="1">
              <a:off x="6379809" y="2006332"/>
              <a:ext cx="849405" cy="849405"/>
            </a:xfrm>
            <a:prstGeom prst="arc">
              <a:avLst>
                <a:gd name="adj1" fmla="val 16121858"/>
                <a:gd name="adj2" fmla="val 399594"/>
              </a:avLst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205687" y="1904160"/>
              <a:ext cx="2696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i="1" dirty="0" smtClean="0">
                  <a:solidFill>
                    <a:srgbClr val="000000"/>
                  </a:solidFill>
                  <a:latin typeface="Times"/>
                  <a:cs typeface="Times"/>
                </a:rPr>
                <a:t>t</a:t>
              </a:r>
              <a:endParaRPr lang="en-US" sz="2400" dirty="0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6807054" y="1880519"/>
            <a:ext cx="849405" cy="1230968"/>
            <a:chOff x="7013598" y="2181484"/>
            <a:chExt cx="849405" cy="1230968"/>
          </a:xfrm>
        </p:grpSpPr>
        <p:sp>
          <p:nvSpPr>
            <p:cNvPr id="103" name="Arc 102"/>
            <p:cNvSpPr/>
            <p:nvPr/>
          </p:nvSpPr>
          <p:spPr>
            <a:xfrm rot="13658104" flipV="1">
              <a:off x="7013598" y="2563047"/>
              <a:ext cx="849405" cy="849405"/>
            </a:xfrm>
            <a:prstGeom prst="arc">
              <a:avLst>
                <a:gd name="adj1" fmla="val 16781342"/>
                <a:gd name="adj2" fmla="val 21254349"/>
              </a:avLst>
            </a:prstGeom>
            <a:ln w="28575" cap="flat" cmpd="sng" algn="ctr">
              <a:solidFill>
                <a:schemeClr val="tx1"/>
              </a:solidFill>
              <a:prstDash val="sysDash"/>
              <a:round/>
              <a:headEnd type="none" w="lg" len="lg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261174" y="2181484"/>
              <a:ext cx="3722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i="1" dirty="0" smtClean="0">
                  <a:solidFill>
                    <a:srgbClr val="000000"/>
                  </a:solidFill>
                  <a:latin typeface="Times"/>
                  <a:cs typeface="Times"/>
                </a:rPr>
                <a:t>t’</a:t>
              </a:r>
              <a:endParaRPr lang="en-US" sz="2400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5889692" y="2589360"/>
            <a:ext cx="1338382" cy="1295377"/>
            <a:chOff x="5888740" y="2567023"/>
            <a:chExt cx="1338382" cy="1295377"/>
          </a:xfrm>
        </p:grpSpPr>
        <p:sp>
          <p:nvSpPr>
            <p:cNvPr id="106" name="TextBox 105"/>
            <p:cNvSpPr txBox="1"/>
            <p:nvPr/>
          </p:nvSpPr>
          <p:spPr>
            <a:xfrm>
              <a:off x="5888740" y="3493068"/>
              <a:ext cx="388707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0" cap="none" spc="0" normalizeH="0" baseline="0" noProof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k</a:t>
              </a:r>
              <a:endParaRPr kumimoji="0" lang="en-US" b="1" i="1" u="none" strike="noStrike" kern="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"/>
                <a:cs typeface="Times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327940" y="2567023"/>
              <a:ext cx="450780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0" cap="none" spc="0" normalizeH="0" baseline="0" noProof="0" dirty="0" err="1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i</a:t>
              </a:r>
              <a:endParaRPr kumimoji="0" lang="en-US" b="1" i="1" u="none" strike="noStrike" kern="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"/>
                <a:cs typeface="Times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848618" y="3493068"/>
              <a:ext cx="378504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0" cap="none" spc="0" normalizeH="0" baseline="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j</a:t>
              </a:r>
              <a:endParaRPr kumimoji="0" lang="en-US" b="1" i="1" u="none" strike="noStrike" kern="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"/>
                <a:cs typeface="Times"/>
              </a:endParaRPr>
            </a:p>
          </p:txBody>
        </p:sp>
      </p:grpSp>
      <p:sp>
        <p:nvSpPr>
          <p:cNvPr id="109" name="Oval 108"/>
          <p:cNvSpPr/>
          <p:nvPr/>
        </p:nvSpPr>
        <p:spPr>
          <a:xfrm>
            <a:off x="6497541" y="2913878"/>
            <a:ext cx="112133" cy="112133"/>
          </a:xfrm>
          <a:prstGeom prst="ellipse">
            <a:avLst/>
          </a:prstGeom>
          <a:solidFill>
            <a:srgbClr val="E5021C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78155" y="941311"/>
            <a:ext cx="819089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900"/>
              </a:spcAft>
            </a:pPr>
            <a:r>
              <a:rPr lang="en-US" altLang="ja-JP" sz="2400" dirty="0" smtClean="0">
                <a:latin typeface="Times"/>
                <a:ea typeface="小塚ゴシック Pr6N R"/>
                <a:cs typeface="Times"/>
              </a:rPr>
              <a:t>We only count the contribution from </a:t>
            </a:r>
            <a:r>
              <a:rPr lang="en-US" altLang="ja-JP" sz="2400" dirty="0" smtClean="0">
                <a:solidFill>
                  <a:srgbClr val="FF0080"/>
                </a:solidFill>
                <a:latin typeface="Times"/>
                <a:ea typeface="小塚ゴシック Pr6N R"/>
                <a:cs typeface="Times"/>
              </a:rPr>
              <a:t>intra-trimer loops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94186" y="4697291"/>
            <a:ext cx="6191322" cy="1326437"/>
            <a:chOff x="1394186" y="4697291"/>
            <a:chExt cx="6191322" cy="1326437"/>
          </a:xfrm>
        </p:grpSpPr>
        <p:pic>
          <p:nvPicPr>
            <p:cNvPr id="172" name="Picture 17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186" y="4697291"/>
              <a:ext cx="6191322" cy="1299678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1847654" y="5194169"/>
              <a:ext cx="1093508" cy="829559"/>
              <a:chOff x="1847654" y="5194169"/>
              <a:chExt cx="1093508" cy="829559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1847654" y="5194169"/>
                <a:ext cx="857839" cy="829559"/>
              </a:xfrm>
              <a:prstGeom prst="rect">
                <a:avLst/>
              </a:prstGeom>
              <a:solidFill>
                <a:srgbClr val="D6F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2324273" y="5303282"/>
                <a:ext cx="616889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2000" smtClean="0">
                    <a:solidFill>
                      <a:srgbClr val="000000"/>
                    </a:solidFill>
                    <a:latin typeface="Times" charset="0"/>
                    <a:ea typeface="Times" charset="0"/>
                    <a:cs typeface="Times" charset="0"/>
                  </a:rPr>
                  <a:t>=</a:t>
                </a:r>
                <a:endParaRPr lang="en-US" sz="2000" dirty="0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endParaRPr>
              </a:p>
            </p:txBody>
          </p: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189" y="5748518"/>
            <a:ext cx="1149516" cy="26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8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4400" dirty="0" smtClean="0">
                <a:effectLst/>
                <a:latin typeface="Optima"/>
                <a:cs typeface="Optima"/>
              </a:rPr>
              <a:t>Leading 3rd-order contribution</a:t>
            </a:r>
            <a:r>
              <a:rPr lang="en-US" sz="4000" dirty="0" smtClean="0">
                <a:effectLst/>
                <a:latin typeface="Optima"/>
                <a:cs typeface="Optima"/>
              </a:rPr>
              <a:t> </a:t>
            </a:r>
            <a:r>
              <a:rPr lang="en-US" sz="3100" dirty="0" smtClean="0">
                <a:effectLst/>
                <a:latin typeface="Optima"/>
                <a:cs typeface="Optima"/>
              </a:rPr>
              <a:t>(cont’d)</a:t>
            </a:r>
            <a:endParaRPr lang="en-US" sz="4000" baseline="30000" dirty="0">
              <a:effectLst/>
              <a:latin typeface="Optima"/>
              <a:cs typeface="Optima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491059" y="1646957"/>
            <a:ext cx="3142612" cy="1966154"/>
            <a:chOff x="5759169" y="4221116"/>
            <a:chExt cx="3142612" cy="1966154"/>
          </a:xfrm>
        </p:grpSpPr>
        <p:cxnSp>
          <p:nvCxnSpPr>
            <p:cNvPr id="62" name="Straight Connector 61"/>
            <p:cNvCxnSpPr/>
            <p:nvPr/>
          </p:nvCxnSpPr>
          <p:spPr>
            <a:xfrm rot="5400000" flipH="1" flipV="1">
              <a:off x="7162112" y="4052829"/>
              <a:ext cx="1" cy="673441"/>
            </a:xfrm>
            <a:prstGeom prst="line">
              <a:avLst/>
            </a:prstGeom>
            <a:noFill/>
            <a:ln w="190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3" name="Isosceles Triangle 17"/>
            <p:cNvSpPr/>
            <p:nvPr/>
          </p:nvSpPr>
          <p:spPr>
            <a:xfrm>
              <a:off x="6825393" y="4970098"/>
              <a:ext cx="673439" cy="580551"/>
            </a:xfrm>
            <a:prstGeom prst="triangl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4" name="Isosceles Triangle 77"/>
            <p:cNvSpPr/>
            <p:nvPr/>
          </p:nvSpPr>
          <p:spPr>
            <a:xfrm>
              <a:off x="7162113" y="5550649"/>
              <a:ext cx="673439" cy="580551"/>
            </a:xfrm>
            <a:prstGeom prst="triangl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Isosceles Triangle 20"/>
            <p:cNvSpPr/>
            <p:nvPr/>
          </p:nvSpPr>
          <p:spPr>
            <a:xfrm>
              <a:off x="7162113" y="4389548"/>
              <a:ext cx="673439" cy="580551"/>
            </a:xfrm>
            <a:prstGeom prst="triangl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6" name="Isosceles Triangle 21"/>
            <p:cNvSpPr/>
            <p:nvPr/>
          </p:nvSpPr>
          <p:spPr>
            <a:xfrm>
              <a:off x="7835552" y="4389548"/>
              <a:ext cx="673439" cy="580551"/>
            </a:xfrm>
            <a:prstGeom prst="triangl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Isosceles Triangle 80"/>
            <p:cNvSpPr/>
            <p:nvPr/>
          </p:nvSpPr>
          <p:spPr>
            <a:xfrm>
              <a:off x="6151954" y="4970100"/>
              <a:ext cx="673439" cy="580551"/>
            </a:xfrm>
            <a:prstGeom prst="triangl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Isosceles Triangle 81"/>
            <p:cNvSpPr/>
            <p:nvPr/>
          </p:nvSpPr>
          <p:spPr>
            <a:xfrm>
              <a:off x="5815234" y="5550650"/>
              <a:ext cx="673439" cy="580551"/>
            </a:xfrm>
            <a:prstGeom prst="triangl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Isosceles Triangle 82"/>
            <p:cNvSpPr/>
            <p:nvPr/>
          </p:nvSpPr>
          <p:spPr>
            <a:xfrm>
              <a:off x="7498834" y="4970098"/>
              <a:ext cx="673439" cy="580551"/>
            </a:xfrm>
            <a:prstGeom prst="triangl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Isosceles Triangle 83"/>
            <p:cNvSpPr/>
            <p:nvPr/>
          </p:nvSpPr>
          <p:spPr>
            <a:xfrm>
              <a:off x="6488672" y="5550649"/>
              <a:ext cx="673439" cy="580551"/>
            </a:xfrm>
            <a:prstGeom prst="triangl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Isosceles Triangle 84"/>
            <p:cNvSpPr/>
            <p:nvPr/>
          </p:nvSpPr>
          <p:spPr>
            <a:xfrm>
              <a:off x="6488672" y="4389549"/>
              <a:ext cx="673439" cy="580551"/>
            </a:xfrm>
            <a:prstGeom prst="triangl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7106048" y="4914035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7106048" y="6075137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6095888" y="5494590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7779489" y="4914031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5759169" y="6075136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7442768" y="5494587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6432608" y="6075136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432608" y="4914038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6769329" y="4333005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2" name="Straight Connector 81"/>
            <p:cNvCxnSpPr/>
            <p:nvPr/>
          </p:nvCxnSpPr>
          <p:spPr>
            <a:xfrm rot="9000000" flipH="1" flipV="1">
              <a:off x="8228068" y="4221116"/>
              <a:ext cx="580552" cy="336720"/>
            </a:xfrm>
            <a:prstGeom prst="line">
              <a:avLst/>
            </a:prstGeom>
            <a:noFill/>
            <a:ln w="190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Straight Connector 82"/>
            <p:cNvCxnSpPr/>
            <p:nvPr/>
          </p:nvCxnSpPr>
          <p:spPr>
            <a:xfrm flipV="1">
              <a:off x="7835552" y="4389547"/>
              <a:ext cx="1018359" cy="1741653"/>
            </a:xfrm>
            <a:prstGeom prst="line">
              <a:avLst/>
            </a:prstGeom>
            <a:noFill/>
            <a:ln w="190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>
            <a:xfrm rot="5400000" flipH="1" flipV="1">
              <a:off x="7835552" y="4052828"/>
              <a:ext cx="2069" cy="673439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5" name="Oval 84"/>
            <p:cNvSpPr/>
            <p:nvPr/>
          </p:nvSpPr>
          <p:spPr>
            <a:xfrm>
              <a:off x="7442768" y="4333482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7779489" y="6075136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8116207" y="5494589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8452927" y="4914033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8789648" y="4333482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8116207" y="4333483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Isosceles Triangle 104"/>
            <p:cNvSpPr/>
            <p:nvPr/>
          </p:nvSpPr>
          <p:spPr>
            <a:xfrm>
              <a:off x="6622933" y="5702938"/>
              <a:ext cx="400062" cy="344881"/>
            </a:xfrm>
            <a:prstGeom prst="triangle">
              <a:avLst/>
            </a:prstGeom>
            <a:noFill/>
            <a:ln w="28575" cmpd="sng">
              <a:solidFill>
                <a:srgbClr val="FF0080"/>
              </a:solidFill>
              <a:headEnd type="none" w="med" len="med"/>
              <a:tailEnd type="none" w="med" len="med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601425" y="2554069"/>
            <a:ext cx="841646" cy="1037418"/>
            <a:chOff x="1999102" y="2126207"/>
            <a:chExt cx="841646" cy="1037418"/>
          </a:xfrm>
        </p:grpSpPr>
        <p:cxnSp>
          <p:nvCxnSpPr>
            <p:cNvPr id="93" name="Straight Connector 92"/>
            <p:cNvCxnSpPr/>
            <p:nvPr/>
          </p:nvCxnSpPr>
          <p:spPr>
            <a:xfrm rot="16200000">
              <a:off x="2379998" y="2652819"/>
              <a:ext cx="404671" cy="0"/>
            </a:xfrm>
            <a:prstGeom prst="line">
              <a:avLst/>
            </a:prstGeom>
            <a:ln w="31750">
              <a:solidFill>
                <a:srgbClr val="FF0080"/>
              </a:solidFill>
              <a:tailEnd type="arrow" w="lg" len="lg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 rot="10800000">
              <a:off x="2177662" y="2855154"/>
              <a:ext cx="404671" cy="0"/>
            </a:xfrm>
            <a:prstGeom prst="line">
              <a:avLst/>
            </a:prstGeom>
            <a:ln w="31750">
              <a:solidFill>
                <a:srgbClr val="FF0080"/>
              </a:solidFill>
              <a:tailEnd type="arrow" w="lg" len="lg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2523477" y="2126207"/>
              <a:ext cx="3172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rgbClr val="FF0080"/>
                  </a:solidFill>
                  <a:latin typeface="Times"/>
                  <a:cs typeface="Times"/>
                </a:rPr>
                <a:t>x</a:t>
              </a:r>
              <a:endParaRPr lang="en-US" sz="1200" dirty="0">
                <a:solidFill>
                  <a:srgbClr val="FF0080"/>
                </a:solidFill>
                <a:latin typeface="Times"/>
                <a:cs typeface="Times"/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999102" y="2763515"/>
              <a:ext cx="31727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i="1" dirty="0" smtClean="0">
                  <a:solidFill>
                    <a:srgbClr val="FF0080"/>
                  </a:solidFill>
                  <a:latin typeface="Times"/>
                  <a:cs typeface="Times"/>
                </a:rPr>
                <a:t>y</a:t>
              </a:r>
              <a:endParaRPr lang="en-US" sz="1200" dirty="0">
                <a:solidFill>
                  <a:srgbClr val="FF0080"/>
                </a:solidFill>
                <a:latin typeface="Times"/>
                <a:cs typeface="Times"/>
              </a:endParaRPr>
            </a:p>
          </p:txBody>
        </p:sp>
      </p:grpSp>
      <p:sp>
        <p:nvSpPr>
          <p:cNvPr id="97" name="Arc 96"/>
          <p:cNvSpPr/>
          <p:nvPr/>
        </p:nvSpPr>
        <p:spPr>
          <a:xfrm rot="7941896">
            <a:off x="6131023" y="2940487"/>
            <a:ext cx="849405" cy="849405"/>
          </a:xfrm>
          <a:prstGeom prst="arc">
            <a:avLst>
              <a:gd name="adj1" fmla="val 16121858"/>
              <a:gd name="adj2" fmla="val 399594"/>
            </a:avLst>
          </a:prstGeom>
          <a:ln w="34925" cap="flat" cmpd="sng" algn="ctr">
            <a:solidFill>
              <a:srgbClr val="FF0080"/>
            </a:solidFill>
            <a:prstDash val="solid"/>
            <a:round/>
            <a:headEnd type="non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42019" y="3709330"/>
            <a:ext cx="313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i="1" dirty="0" smtClean="0">
                <a:latin typeface="Optima"/>
                <a:ea typeface="小塚ゴシック Pr6N R"/>
                <a:cs typeface="Optima"/>
              </a:rPr>
              <a:t>a</a:t>
            </a:r>
            <a:endParaRPr lang="en-US" dirty="0"/>
          </a:p>
        </p:txBody>
      </p:sp>
      <p:grpSp>
        <p:nvGrpSpPr>
          <p:cNvPr id="99" name="Group 98"/>
          <p:cNvGrpSpPr/>
          <p:nvPr/>
        </p:nvGrpSpPr>
        <p:grpSpPr>
          <a:xfrm>
            <a:off x="6004818" y="1705204"/>
            <a:ext cx="1023527" cy="951577"/>
            <a:chOff x="6205687" y="1904160"/>
            <a:chExt cx="1023527" cy="951577"/>
          </a:xfrm>
        </p:grpSpPr>
        <p:sp>
          <p:nvSpPr>
            <p:cNvPr id="100" name="Arc 99"/>
            <p:cNvSpPr/>
            <p:nvPr/>
          </p:nvSpPr>
          <p:spPr>
            <a:xfrm rot="10080000" flipV="1">
              <a:off x="6379809" y="2006332"/>
              <a:ext cx="849405" cy="849405"/>
            </a:xfrm>
            <a:prstGeom prst="arc">
              <a:avLst>
                <a:gd name="adj1" fmla="val 16121858"/>
                <a:gd name="adj2" fmla="val 399594"/>
              </a:avLst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205687" y="1904160"/>
              <a:ext cx="2696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i="1" dirty="0" smtClean="0">
                  <a:solidFill>
                    <a:srgbClr val="000000"/>
                  </a:solidFill>
                  <a:latin typeface="Times"/>
                  <a:cs typeface="Times"/>
                </a:rPr>
                <a:t>t</a:t>
              </a:r>
              <a:endParaRPr lang="en-US" sz="2400" dirty="0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6807054" y="1880519"/>
            <a:ext cx="849405" cy="1230968"/>
            <a:chOff x="7013598" y="2181484"/>
            <a:chExt cx="849405" cy="1230968"/>
          </a:xfrm>
        </p:grpSpPr>
        <p:sp>
          <p:nvSpPr>
            <p:cNvPr id="103" name="Arc 102"/>
            <p:cNvSpPr/>
            <p:nvPr/>
          </p:nvSpPr>
          <p:spPr>
            <a:xfrm rot="13658104" flipV="1">
              <a:off x="7013598" y="2563047"/>
              <a:ext cx="849405" cy="849405"/>
            </a:xfrm>
            <a:prstGeom prst="arc">
              <a:avLst>
                <a:gd name="adj1" fmla="val 16781342"/>
                <a:gd name="adj2" fmla="val 21254349"/>
              </a:avLst>
            </a:prstGeom>
            <a:ln w="28575" cap="flat" cmpd="sng" algn="ctr">
              <a:solidFill>
                <a:schemeClr val="tx1"/>
              </a:solidFill>
              <a:prstDash val="sysDash"/>
              <a:round/>
              <a:headEnd type="none" w="lg" len="lg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7261174" y="2181484"/>
              <a:ext cx="3722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i="1" dirty="0" smtClean="0">
                  <a:solidFill>
                    <a:srgbClr val="000000"/>
                  </a:solidFill>
                  <a:latin typeface="Times"/>
                  <a:cs typeface="Times"/>
                </a:rPr>
                <a:t>t’</a:t>
              </a:r>
              <a:endParaRPr lang="en-US" sz="2400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5889692" y="2589360"/>
            <a:ext cx="1338382" cy="1295377"/>
            <a:chOff x="5888740" y="2567023"/>
            <a:chExt cx="1338382" cy="1295377"/>
          </a:xfrm>
        </p:grpSpPr>
        <p:sp>
          <p:nvSpPr>
            <p:cNvPr id="106" name="TextBox 105"/>
            <p:cNvSpPr txBox="1"/>
            <p:nvPr/>
          </p:nvSpPr>
          <p:spPr>
            <a:xfrm>
              <a:off x="5888740" y="3493068"/>
              <a:ext cx="388707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0" cap="none" spc="0" normalizeH="0" baseline="0" noProof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k</a:t>
              </a:r>
              <a:endParaRPr kumimoji="0" lang="en-US" b="1" i="1" u="none" strike="noStrike" kern="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"/>
                <a:cs typeface="Times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6327940" y="2567023"/>
              <a:ext cx="450780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0" cap="none" spc="0" normalizeH="0" baseline="0" noProof="0" dirty="0" err="1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i</a:t>
              </a:r>
              <a:endParaRPr kumimoji="0" lang="en-US" b="1" i="1" u="none" strike="noStrike" kern="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"/>
                <a:cs typeface="Times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848618" y="3493068"/>
              <a:ext cx="378504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0" cap="none" spc="0" normalizeH="0" baseline="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j</a:t>
              </a:r>
              <a:endParaRPr kumimoji="0" lang="en-US" b="1" i="1" u="none" strike="noStrike" kern="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"/>
                <a:cs typeface="Times"/>
              </a:endParaRPr>
            </a:p>
          </p:txBody>
        </p:sp>
      </p:grpSp>
      <p:sp>
        <p:nvSpPr>
          <p:cNvPr id="109" name="Oval 108"/>
          <p:cNvSpPr/>
          <p:nvPr/>
        </p:nvSpPr>
        <p:spPr>
          <a:xfrm>
            <a:off x="6497541" y="2913878"/>
            <a:ext cx="112133" cy="112133"/>
          </a:xfrm>
          <a:prstGeom prst="ellipse">
            <a:avLst/>
          </a:prstGeom>
          <a:solidFill>
            <a:srgbClr val="E5021C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0060" y="984465"/>
            <a:ext cx="8554605" cy="5781383"/>
            <a:chOff x="260060" y="984465"/>
            <a:chExt cx="8554605" cy="5781383"/>
          </a:xfrm>
        </p:grpSpPr>
        <p:grpSp>
          <p:nvGrpSpPr>
            <p:cNvPr id="5" name="Group 4"/>
            <p:cNvGrpSpPr/>
            <p:nvPr/>
          </p:nvGrpSpPr>
          <p:grpSpPr>
            <a:xfrm>
              <a:off x="310861" y="984465"/>
              <a:ext cx="4375439" cy="570016"/>
              <a:chOff x="310861" y="1590255"/>
              <a:chExt cx="4375439" cy="570016"/>
            </a:xfrm>
          </p:grpSpPr>
          <p:sp>
            <p:nvSpPr>
              <p:cNvPr id="75" name="Rounded Rectangle 74"/>
              <p:cNvSpPr/>
              <p:nvPr/>
            </p:nvSpPr>
            <p:spPr>
              <a:xfrm>
                <a:off x="310861" y="1590255"/>
                <a:ext cx="4375439" cy="570016"/>
              </a:xfrm>
              <a:prstGeom prst="roundRect">
                <a:avLst>
                  <a:gd name="adj" fmla="val 9600"/>
                </a:avLst>
              </a:prstGeom>
              <a:noFill/>
              <a:ln w="28575" cap="flat" cmpd="sng" algn="ctr">
                <a:solidFill>
                  <a:srgbClr val="FF008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378410" y="1655564"/>
                <a:ext cx="42937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b="1" dirty="0">
                    <a:solidFill>
                      <a:srgbClr val="000090"/>
                    </a:solidFill>
                    <a:latin typeface="Optima"/>
                    <a:ea typeface="小塚ゴシック Pr6N M"/>
                    <a:cs typeface="Optima"/>
                  </a:rPr>
                  <a:t>Polarization density per trimer</a:t>
                </a:r>
                <a:endParaRPr lang="en-US" sz="1100" dirty="0"/>
              </a:p>
            </p:txBody>
          </p:sp>
        </p:grpSp>
        <p:sp>
          <p:nvSpPr>
            <p:cNvPr id="115" name="Rounded Rectangle 114"/>
            <p:cNvSpPr/>
            <p:nvPr/>
          </p:nvSpPr>
          <p:spPr>
            <a:xfrm>
              <a:off x="925866" y="4523402"/>
              <a:ext cx="7740319" cy="1757199"/>
            </a:xfrm>
            <a:prstGeom prst="roundRect">
              <a:avLst>
                <a:gd name="adj" fmla="val 9600"/>
              </a:avLst>
            </a:prstGeom>
            <a:solidFill>
              <a:srgbClr val="D6F0FF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77386" y="6334961"/>
              <a:ext cx="803727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 smtClean="0">
                  <a:latin typeface="Times"/>
                  <a:cs typeface="Times"/>
                </a:rPr>
                <a:t>The intra-trimer bond order implies a local in-plane dipole moment</a:t>
              </a:r>
              <a:endParaRPr lang="en-US" sz="2200" i="1" dirty="0">
                <a:latin typeface="Times"/>
                <a:cs typeface="Times"/>
              </a:endParaRPr>
            </a:p>
          </p:txBody>
        </p:sp>
        <p:grpSp>
          <p:nvGrpSpPr>
            <p:cNvPr id="117" name="Group 116"/>
            <p:cNvGrpSpPr/>
            <p:nvPr/>
          </p:nvGrpSpPr>
          <p:grpSpPr>
            <a:xfrm>
              <a:off x="260060" y="4014332"/>
              <a:ext cx="2300395" cy="730305"/>
              <a:chOff x="82817" y="3824091"/>
              <a:chExt cx="2086560" cy="662419"/>
            </a:xfrm>
          </p:grpSpPr>
          <p:sp>
            <p:nvSpPr>
              <p:cNvPr id="118" name="Rectangle 117"/>
              <p:cNvSpPr/>
              <p:nvPr/>
            </p:nvSpPr>
            <p:spPr>
              <a:xfrm>
                <a:off x="82817" y="3824091"/>
                <a:ext cx="2086560" cy="66241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19" name="Picture 11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959" y="3917979"/>
                <a:ext cx="1968879" cy="534042"/>
              </a:xfrm>
              <a:prstGeom prst="rect">
                <a:avLst/>
              </a:prstGeom>
            </p:spPr>
          </p:pic>
        </p:grpSp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105" y="4768327"/>
              <a:ext cx="6905681" cy="665227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2161" y="5493628"/>
              <a:ext cx="6070854" cy="653542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73" y="1807059"/>
              <a:ext cx="3091347" cy="19744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72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  <a:effectLst/>
        </p:spPr>
        <p:txBody>
          <a:bodyPr>
            <a:noAutofit/>
          </a:bodyPr>
          <a:lstStyle/>
          <a:p>
            <a:r>
              <a:rPr lang="en-US" sz="4000" dirty="0" smtClean="0">
                <a:effectLst/>
                <a:latin typeface="Optima"/>
                <a:cs typeface="Optima"/>
              </a:rPr>
              <a:t>Spectrum of a single trimer</a:t>
            </a:r>
            <a:endParaRPr lang="en-US" sz="4000" baseline="-25000" dirty="0">
              <a:solidFill>
                <a:srgbClr val="FF0080"/>
              </a:solidFill>
              <a:effectLst/>
              <a:latin typeface="Optima"/>
              <a:cs typeface="Optima"/>
            </a:endParaRPr>
          </a:p>
        </p:txBody>
      </p:sp>
      <p:pic>
        <p:nvPicPr>
          <p:cNvPr id="88" name="Picture 87" descr="TNN-07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77" y="1215302"/>
            <a:ext cx="3834300" cy="273598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7609734" y="816337"/>
            <a:ext cx="1486582" cy="1377148"/>
            <a:chOff x="7466734" y="633779"/>
            <a:chExt cx="1486582" cy="1377148"/>
          </a:xfrm>
        </p:grpSpPr>
        <p:grpSp>
          <p:nvGrpSpPr>
            <p:cNvPr id="74" name="Group 73"/>
            <p:cNvGrpSpPr/>
            <p:nvPr/>
          </p:nvGrpSpPr>
          <p:grpSpPr>
            <a:xfrm>
              <a:off x="7466734" y="688057"/>
              <a:ext cx="1486582" cy="1322870"/>
              <a:chOff x="2506157" y="1799363"/>
              <a:chExt cx="1486582" cy="1322870"/>
            </a:xfrm>
          </p:grpSpPr>
          <p:sp>
            <p:nvSpPr>
              <p:cNvPr id="75" name="Rectangle 74"/>
              <p:cNvSpPr/>
              <p:nvPr/>
            </p:nvSpPr>
            <p:spPr>
              <a:xfrm>
                <a:off x="2539817" y="1838942"/>
                <a:ext cx="1362506" cy="128329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6" name="Group 75"/>
              <p:cNvGrpSpPr/>
              <p:nvPr/>
            </p:nvGrpSpPr>
            <p:grpSpPr>
              <a:xfrm>
                <a:off x="2506157" y="1799363"/>
                <a:ext cx="1486582" cy="1269425"/>
                <a:chOff x="6580445" y="3929362"/>
                <a:chExt cx="1486582" cy="1269425"/>
              </a:xfrm>
            </p:grpSpPr>
            <p:sp>
              <p:nvSpPr>
                <p:cNvPr id="77" name="Isosceles Triangle 76"/>
                <p:cNvSpPr/>
                <p:nvPr/>
              </p:nvSpPr>
              <p:spPr>
                <a:xfrm>
                  <a:off x="6958005" y="4371039"/>
                  <a:ext cx="673439" cy="580551"/>
                </a:xfrm>
                <a:prstGeom prst="triangl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>
                  <a:noFill/>
                  <a:headEnd type="none" w="med" len="med"/>
                  <a:tailEnd type="none" w="med" len="me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7238662" y="4314495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7575381" y="4895525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6901941" y="4895528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6946045" y="4478324"/>
                  <a:ext cx="660232" cy="461665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i="1" u="none" strike="noStrike" kern="0" cap="none" spc="0" normalizeH="0" baseline="0" noProof="0" dirty="0" err="1" smtClean="0">
                      <a:ln w="1905"/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Times"/>
                      <a:cs typeface="Times"/>
                    </a:rPr>
                    <a:t>i</a:t>
                  </a:r>
                  <a:endParaRPr kumimoji="0" lang="en-US" sz="2400" i="1" u="none" strike="noStrike" kern="0" cap="none" spc="0" normalizeH="0" baseline="-25000" noProof="0" dirty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"/>
                    <a:cs typeface="Times"/>
                  </a:endParaRPr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6580445" y="4829455"/>
                  <a:ext cx="486907" cy="369332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i="1" u="none" strike="noStrike" kern="0" cap="none" spc="0" normalizeH="0" baseline="0" noProof="0" dirty="0" smtClean="0">
                      <a:ln w="1905"/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Times"/>
                      <a:cs typeface="Times"/>
                    </a:rPr>
                    <a:t>i</a:t>
                  </a:r>
                  <a:r>
                    <a:rPr kumimoji="0" lang="en-US" i="0" u="none" strike="noStrike" kern="0" cap="none" spc="0" normalizeH="0" baseline="-25000" noProof="0" dirty="0" smtClean="0">
                      <a:ln w="1905"/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Times"/>
                      <a:cs typeface="Times"/>
                    </a:rPr>
                    <a:t>3</a:t>
                  </a:r>
                  <a:endParaRPr kumimoji="0" lang="en-US" i="0" u="none" strike="noStrike" kern="0" cap="none" spc="0" normalizeH="0" baseline="-25000" noProof="0" dirty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"/>
                    <a:cs typeface="Times"/>
                  </a:endParaRP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7066187" y="3929362"/>
                  <a:ext cx="450780" cy="369332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i="1" u="none" strike="noStrike" kern="0" cap="none" spc="0" normalizeH="0" baseline="0" noProof="0" dirty="0" smtClean="0">
                      <a:ln w="1905"/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Times"/>
                      <a:cs typeface="Times"/>
                    </a:rPr>
                    <a:t>i</a:t>
                  </a:r>
                  <a:r>
                    <a:rPr kumimoji="0" lang="en-US" i="0" u="none" strike="noStrike" kern="0" cap="none" spc="0" normalizeH="0" baseline="-25000" noProof="0" dirty="0" smtClean="0">
                      <a:ln w="1905"/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Times"/>
                      <a:cs typeface="Times"/>
                    </a:rPr>
                    <a:t>1</a:t>
                  </a:r>
                  <a:endParaRPr kumimoji="0" lang="en-US" i="0" u="none" strike="noStrike" kern="0" cap="none" spc="0" normalizeH="0" baseline="-25000" noProof="0" dirty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"/>
                    <a:cs typeface="Times"/>
                  </a:endParaRP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7570522" y="4829453"/>
                  <a:ext cx="496505" cy="369332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i="1" u="none" strike="noStrike" kern="0" cap="none" spc="0" normalizeH="0" baseline="0" noProof="0" dirty="0" smtClean="0">
                      <a:ln w="1905"/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Times"/>
                      <a:cs typeface="Times"/>
                    </a:rPr>
                    <a:t>i</a:t>
                  </a:r>
                  <a:r>
                    <a:rPr kumimoji="0" lang="en-US" i="0" u="none" strike="noStrike" kern="0" cap="none" spc="0" normalizeH="0" baseline="-25000" noProof="0" dirty="0" smtClean="0">
                      <a:ln w="1905"/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Times"/>
                      <a:cs typeface="Times"/>
                    </a:rPr>
                    <a:t>2</a:t>
                  </a:r>
                  <a:endParaRPr kumimoji="0" lang="en-US" i="0" u="none" strike="noStrike" kern="0" cap="none" spc="0" normalizeH="0" baseline="-25000" noProof="0" dirty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"/>
                    <a:cs typeface="Times"/>
                  </a:endParaRPr>
                </a:p>
              </p:txBody>
            </p:sp>
          </p:grpSp>
        </p:grpSp>
        <p:grpSp>
          <p:nvGrpSpPr>
            <p:cNvPr id="13" name="Group 12"/>
            <p:cNvGrpSpPr/>
            <p:nvPr/>
          </p:nvGrpSpPr>
          <p:grpSpPr>
            <a:xfrm>
              <a:off x="8464813" y="785091"/>
              <a:ext cx="289045" cy="289044"/>
              <a:chOff x="613219" y="2685558"/>
              <a:chExt cx="205063" cy="205062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 rot="16200000" flipV="1">
                <a:off x="715751" y="2788089"/>
                <a:ext cx="205062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headEnd type="none" w="lg" len="lg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 rot="10800000" flipV="1">
                <a:off x="613219" y="2890620"/>
                <a:ext cx="205062" cy="0"/>
              </a:xfrm>
              <a:prstGeom prst="line">
                <a:avLst/>
              </a:prstGeom>
              <a:ln w="19050" cmpd="sng">
                <a:solidFill>
                  <a:schemeClr val="tx1"/>
                </a:solidFill>
                <a:headEnd type="none" w="lg" len="lg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13"/>
            <p:cNvSpPr/>
            <p:nvPr/>
          </p:nvSpPr>
          <p:spPr>
            <a:xfrm>
              <a:off x="8466723" y="633779"/>
              <a:ext cx="326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 smtClean="0">
                  <a:solidFill>
                    <a:srgbClr val="000000"/>
                  </a:solidFill>
                  <a:latin typeface="Times"/>
                  <a:ea typeface="小塚ゴシック Pr6N R"/>
                  <a:cs typeface="Times"/>
                </a:rPr>
                <a:t>x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8255056" y="859557"/>
              <a:ext cx="326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i="1" dirty="0" smtClean="0">
                  <a:solidFill>
                    <a:srgbClr val="000000"/>
                  </a:solidFill>
                  <a:latin typeface="Times"/>
                  <a:ea typeface="小塚ゴシック Pr6N R"/>
                  <a:cs typeface="Times"/>
                </a:rPr>
                <a:t>y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59" y="1788322"/>
            <a:ext cx="702229" cy="40000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448" y="2633631"/>
            <a:ext cx="1822240" cy="40000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77679" y="3272902"/>
            <a:ext cx="8588643" cy="3475621"/>
            <a:chOff x="277679" y="3272902"/>
            <a:chExt cx="8588643" cy="3475621"/>
          </a:xfrm>
        </p:grpSpPr>
        <p:sp>
          <p:nvSpPr>
            <p:cNvPr id="139" name="TextBox 138"/>
            <p:cNvSpPr txBox="1"/>
            <p:nvPr/>
          </p:nvSpPr>
          <p:spPr>
            <a:xfrm>
              <a:off x="1146566" y="3272902"/>
              <a:ext cx="4641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900"/>
                </a:spcAft>
              </a:pPr>
              <a:r>
                <a:rPr lang="en-US" altLang="ja-JP" sz="2000" dirty="0" smtClean="0">
                  <a:latin typeface="Times"/>
                  <a:ea typeface="小塚ゴシック Pr6N R"/>
                  <a:cs typeface="Times"/>
                </a:rPr>
                <a:t>The low-energy </a:t>
              </a:r>
              <a:r>
                <a:rPr lang="en-US" altLang="ja-JP" sz="2000" i="1" dirty="0" smtClean="0">
                  <a:latin typeface="Times"/>
                  <a:ea typeface="小塚ゴシック Pr6N R"/>
                  <a:cs typeface="Times"/>
                </a:rPr>
                <a:t>S</a:t>
              </a:r>
              <a:r>
                <a:rPr lang="en-US" altLang="ja-JP" sz="2000" dirty="0" smtClean="0">
                  <a:latin typeface="Times"/>
                  <a:ea typeface="小塚ゴシック Pr6N R"/>
                  <a:cs typeface="Times"/>
                </a:rPr>
                <a:t> = 1/2 states retain </a:t>
              </a:r>
              <a:br>
                <a:rPr lang="en-US" altLang="ja-JP" sz="2000" dirty="0" smtClean="0">
                  <a:latin typeface="Times"/>
                  <a:ea typeface="小塚ゴシック Pr6N R"/>
                  <a:cs typeface="Times"/>
                </a:rPr>
              </a:br>
              <a:r>
                <a:rPr lang="en-US" altLang="ja-JP" sz="2000" dirty="0" smtClean="0">
                  <a:latin typeface="Times"/>
                  <a:ea typeface="小塚ゴシック Pr6N R"/>
                  <a:cs typeface="Times"/>
                </a:rPr>
                <a:t>both spin and </a:t>
              </a:r>
              <a:r>
                <a:rPr lang="en-US" altLang="ja-JP" sz="2000" i="1" dirty="0" smtClean="0">
                  <a:solidFill>
                    <a:srgbClr val="FF0080"/>
                  </a:solidFill>
                  <a:latin typeface="Times"/>
                  <a:ea typeface="小塚ゴシック Pr6N R"/>
                  <a:cs typeface="Times"/>
                </a:rPr>
                <a:t>“orbital” </a:t>
              </a:r>
              <a:r>
                <a:rPr lang="en-US" altLang="ja-JP" sz="2000" dirty="0" smtClean="0">
                  <a:latin typeface="Times"/>
                  <a:ea typeface="小塚ゴシック Pr6N R"/>
                  <a:cs typeface="Times"/>
                </a:rPr>
                <a:t>degrees of freedom</a:t>
              </a:r>
            </a:p>
          </p:txBody>
        </p:sp>
        <p:sp>
          <p:nvSpPr>
            <p:cNvPr id="70" name="Line Callout 2 69"/>
            <p:cNvSpPr/>
            <p:nvPr/>
          </p:nvSpPr>
          <p:spPr>
            <a:xfrm>
              <a:off x="277679" y="4025386"/>
              <a:ext cx="8588643" cy="2611364"/>
            </a:xfrm>
            <a:prstGeom prst="borderCallout2">
              <a:avLst>
                <a:gd name="adj1" fmla="val -5941"/>
                <a:gd name="adj2" fmla="val 5319"/>
                <a:gd name="adj3" fmla="val -29803"/>
                <a:gd name="adj4" fmla="val 5304"/>
                <a:gd name="adj5" fmla="val -45502"/>
                <a:gd name="adj6" fmla="val 35483"/>
              </a:avLst>
            </a:prstGeom>
            <a:solidFill>
              <a:srgbClr val="D6F0FF"/>
            </a:solidFill>
            <a:ln w="12700" cmpd="sng">
              <a:solidFill>
                <a:srgbClr val="000000"/>
              </a:solidFill>
              <a:headEnd type="none"/>
              <a:tailEnd type="oval" w="lg" len="lg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ptima"/>
                <a:cs typeface="Optima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926849" y="4105150"/>
              <a:ext cx="2274982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t">
              <a:spAutoFit/>
            </a:bodyPr>
            <a:lstStyle/>
            <a:p>
              <a:r>
                <a:rPr lang="en-US" b="1" dirty="0" smtClean="0">
                  <a:solidFill>
                    <a:srgbClr val="FF0080"/>
                  </a:solidFill>
                  <a:latin typeface="Optima"/>
                  <a:cs typeface="Optima"/>
                </a:rPr>
                <a:t>“orbital</a:t>
              </a:r>
              <a:r>
                <a:rPr lang="en-US" b="1" smtClean="0">
                  <a:solidFill>
                    <a:srgbClr val="FF0080"/>
                  </a:solidFill>
                  <a:latin typeface="Optima"/>
                  <a:cs typeface="Optima"/>
                </a:rPr>
                <a:t>” pseudospin</a:t>
              </a:r>
              <a:endParaRPr lang="en-US" b="1" dirty="0">
                <a:solidFill>
                  <a:srgbClr val="FF0080"/>
                </a:solidFill>
                <a:latin typeface="Optima"/>
                <a:cs typeface="Optima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460790" y="4105150"/>
              <a:ext cx="1945982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anchor="t">
              <a:spAutoFit/>
            </a:bodyPr>
            <a:lstStyle/>
            <a:p>
              <a:pPr algn="ctr"/>
              <a:r>
                <a:rPr lang="en-US" b="1" smtClean="0">
                  <a:solidFill>
                    <a:srgbClr val="FF0080"/>
                  </a:solidFill>
                  <a:latin typeface="Optima"/>
                  <a:cs typeface="Optima"/>
                </a:rPr>
                <a:t>trimer’s total spin</a:t>
              </a:r>
              <a:endParaRPr lang="en-US" b="1" dirty="0">
                <a:solidFill>
                  <a:srgbClr val="FF0080"/>
                </a:solidFill>
                <a:latin typeface="Optima"/>
                <a:cs typeface="Optima"/>
              </a:endParaRP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4388136" y="4884215"/>
              <a:ext cx="4029364" cy="848287"/>
              <a:chOff x="3775367" y="5869706"/>
              <a:chExt cx="4343400" cy="914400"/>
            </a:xfrm>
          </p:grpSpPr>
          <p:grpSp>
            <p:nvGrpSpPr>
              <p:cNvPr id="117" name="Group 116"/>
              <p:cNvGrpSpPr/>
              <p:nvPr/>
            </p:nvGrpSpPr>
            <p:grpSpPr>
              <a:xfrm>
                <a:off x="6311891" y="5984691"/>
                <a:ext cx="1571643" cy="727735"/>
                <a:chOff x="6577437" y="3236876"/>
                <a:chExt cx="1571643" cy="727735"/>
              </a:xfrm>
            </p:grpSpPr>
            <p:pic>
              <p:nvPicPr>
                <p:cNvPr id="119" name="Picture 118" descr="single-trimer-2.png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77437" y="3236876"/>
                  <a:ext cx="635488" cy="727735"/>
                </a:xfrm>
                <a:prstGeom prst="rect">
                  <a:avLst/>
                </a:prstGeom>
              </p:spPr>
            </p:pic>
            <p:pic>
              <p:nvPicPr>
                <p:cNvPr id="120" name="Picture 119" descr="single-trimer-3.png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13592" y="3236876"/>
                  <a:ext cx="635488" cy="727735"/>
                </a:xfrm>
                <a:prstGeom prst="rect">
                  <a:avLst/>
                </a:prstGeom>
              </p:spPr>
            </p:pic>
          </p:grpSp>
          <p:pic>
            <p:nvPicPr>
              <p:cNvPr id="118" name="Picture 117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75367" y="5869706"/>
                <a:ext cx="4343400" cy="914400"/>
              </a:xfrm>
              <a:prstGeom prst="rect">
                <a:avLst/>
              </a:prstGeom>
            </p:spPr>
          </p:pic>
        </p:grpSp>
        <p:grpSp>
          <p:nvGrpSpPr>
            <p:cNvPr id="121" name="Group 120"/>
            <p:cNvGrpSpPr/>
            <p:nvPr/>
          </p:nvGrpSpPr>
          <p:grpSpPr>
            <a:xfrm>
              <a:off x="1454700" y="4925062"/>
              <a:ext cx="2314533" cy="691759"/>
              <a:chOff x="796635" y="5910553"/>
              <a:chExt cx="2494920" cy="745672"/>
            </a:xfrm>
          </p:grpSpPr>
          <p:pic>
            <p:nvPicPr>
              <p:cNvPr id="122" name="Picture 121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635" y="6052702"/>
                <a:ext cx="1651000" cy="571500"/>
              </a:xfrm>
              <a:prstGeom prst="rect">
                <a:avLst/>
              </a:prstGeom>
            </p:spPr>
          </p:pic>
          <p:pic>
            <p:nvPicPr>
              <p:cNvPr id="123" name="Picture 122" descr="single-trimer-1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10008" y="5910553"/>
                <a:ext cx="781547" cy="745672"/>
              </a:xfrm>
              <a:prstGeom prst="rect">
                <a:avLst/>
              </a:prstGeom>
            </p:spPr>
          </p:pic>
        </p:grpSp>
        <p:sp>
          <p:nvSpPr>
            <p:cNvPr id="124" name="Rectangle 123"/>
            <p:cNvSpPr/>
            <p:nvPr/>
          </p:nvSpPr>
          <p:spPr>
            <a:xfrm>
              <a:off x="749661" y="5089754"/>
              <a:ext cx="5756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00000"/>
                  </a:solidFill>
                  <a:latin typeface="Times"/>
                  <a:cs typeface="Times"/>
                </a:rPr>
                <a:t>e.g.,</a:t>
              </a:r>
              <a:endParaRPr lang="en-US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2326605" y="4506948"/>
              <a:ext cx="2239825" cy="410124"/>
              <a:chOff x="-1536032" y="2561073"/>
              <a:chExt cx="2023933" cy="706688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-1536032" y="2914417"/>
                <a:ext cx="2023933" cy="0"/>
              </a:xfrm>
              <a:prstGeom prst="line">
                <a:avLst/>
              </a:prstGeom>
              <a:ln w="19050" cmpd="sng">
                <a:solidFill>
                  <a:srgbClr val="FF0080"/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 flipV="1">
                <a:off x="-1712704" y="3091089"/>
                <a:ext cx="353344" cy="0"/>
              </a:xfrm>
              <a:prstGeom prst="line">
                <a:avLst/>
              </a:prstGeom>
              <a:ln w="19050" cmpd="sng">
                <a:solidFill>
                  <a:srgbClr val="FF0080"/>
                </a:solidFill>
                <a:headEnd type="oval" w="lg" len="lg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V="1">
                <a:off x="487901" y="2561073"/>
                <a:ext cx="0" cy="353344"/>
              </a:xfrm>
              <a:prstGeom prst="line">
                <a:avLst/>
              </a:prstGeom>
              <a:ln w="19050" cmpd="sng">
                <a:solidFill>
                  <a:srgbClr val="FF0080"/>
                </a:solidFill>
                <a:headEnd type="none" w="lg" len="lg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 flipH="1">
              <a:off x="899520" y="4506948"/>
              <a:ext cx="725992" cy="410124"/>
              <a:chOff x="-1536032" y="2561073"/>
              <a:chExt cx="1364068" cy="706688"/>
            </a:xfrm>
          </p:grpSpPr>
          <p:cxnSp>
            <p:nvCxnSpPr>
              <p:cNvPr id="64" name="Straight Connector 63"/>
              <p:cNvCxnSpPr/>
              <p:nvPr/>
            </p:nvCxnSpPr>
            <p:spPr>
              <a:xfrm flipV="1">
                <a:off x="-1536032" y="2914417"/>
                <a:ext cx="1364068" cy="0"/>
              </a:xfrm>
              <a:prstGeom prst="line">
                <a:avLst/>
              </a:prstGeom>
              <a:ln w="19050" cmpd="sng">
                <a:solidFill>
                  <a:srgbClr val="FF0080"/>
                </a:solidFill>
                <a:headEnd type="none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16200000" flipV="1">
                <a:off x="-1712704" y="3091089"/>
                <a:ext cx="353344" cy="0"/>
              </a:xfrm>
              <a:prstGeom prst="line">
                <a:avLst/>
              </a:prstGeom>
              <a:ln w="19050" cmpd="sng">
                <a:solidFill>
                  <a:srgbClr val="FF0080"/>
                </a:solidFill>
                <a:headEnd type="oval" w="lg" len="lg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rot="16200000" flipV="1">
                <a:off x="-348637" y="2737745"/>
                <a:ext cx="353344" cy="0"/>
              </a:xfrm>
              <a:prstGeom prst="line">
                <a:avLst/>
              </a:prstGeom>
              <a:ln w="19050" cmpd="sng">
                <a:solidFill>
                  <a:srgbClr val="FF0080"/>
                </a:solidFill>
                <a:headEnd type="none" w="lg" len="lg"/>
                <a:tailEnd type="none" w="lg" len="lg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 2"/>
            <p:cNvGrpSpPr>
              <a:grpSpLocks noChangeAspect="1"/>
            </p:cNvGrpSpPr>
            <p:nvPr/>
          </p:nvGrpSpPr>
          <p:grpSpPr>
            <a:xfrm>
              <a:off x="6199044" y="5776523"/>
              <a:ext cx="2575371" cy="972000"/>
              <a:chOff x="6143625" y="5776524"/>
              <a:chExt cx="2508250" cy="946667"/>
            </a:xfrm>
          </p:grpSpPr>
          <p:sp>
            <p:nvSpPr>
              <p:cNvPr id="96" name="Rectangle 95"/>
              <p:cNvSpPr/>
              <p:nvPr/>
            </p:nvSpPr>
            <p:spPr>
              <a:xfrm>
                <a:off x="6143625" y="5776524"/>
                <a:ext cx="2508250" cy="94666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98" name="Picture 97" descr="latex-image-1.pdf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36030" y="5887739"/>
                <a:ext cx="2136775" cy="770800"/>
              </a:xfrm>
              <a:prstGeom prst="rect">
                <a:avLst/>
              </a:prstGeom>
            </p:spPr>
          </p:pic>
        </p:grpSp>
        <p:pic>
          <p:nvPicPr>
            <p:cNvPr id="66" name="Picture 65" descr="latex-image-1.pdf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3575" y="4159053"/>
              <a:ext cx="1295400" cy="279400"/>
            </a:xfrm>
            <a:prstGeom prst="rect">
              <a:avLst/>
            </a:prstGeom>
          </p:spPr>
        </p:pic>
        <p:pic>
          <p:nvPicPr>
            <p:cNvPr id="67" name="Picture 66" descr="latex-image-1.pdf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3030" y="4161484"/>
              <a:ext cx="1257300" cy="279400"/>
            </a:xfrm>
            <a:prstGeom prst="rect">
              <a:avLst/>
            </a:prstGeom>
          </p:spPr>
        </p:pic>
        <p:grpSp>
          <p:nvGrpSpPr>
            <p:cNvPr id="57" name="Group 56"/>
            <p:cNvGrpSpPr/>
            <p:nvPr/>
          </p:nvGrpSpPr>
          <p:grpSpPr>
            <a:xfrm>
              <a:off x="387930" y="5776524"/>
              <a:ext cx="5672602" cy="971997"/>
              <a:chOff x="221673" y="5776524"/>
              <a:chExt cx="5672602" cy="971997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221673" y="5776524"/>
                <a:ext cx="5672602" cy="9719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72" name="Group 71"/>
              <p:cNvGrpSpPr/>
              <p:nvPr/>
            </p:nvGrpSpPr>
            <p:grpSpPr>
              <a:xfrm>
                <a:off x="349996" y="5953943"/>
                <a:ext cx="5451360" cy="601091"/>
                <a:chOff x="405416" y="5953943"/>
                <a:chExt cx="5451360" cy="601091"/>
              </a:xfrm>
            </p:grpSpPr>
            <p:pic>
              <p:nvPicPr>
                <p:cNvPr id="73" name="Picture 72"/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5416" y="5953943"/>
                  <a:ext cx="4342245" cy="575386"/>
                </a:xfrm>
                <a:prstGeom prst="rect">
                  <a:avLst/>
                </a:prstGeom>
              </p:spPr>
            </p:pic>
            <p:pic>
              <p:nvPicPr>
                <p:cNvPr id="85" name="Picture 84" descr="latex-image-1.pdf"/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24596" y="6048414"/>
                  <a:ext cx="932180" cy="506620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86" name="Picture 8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279432"/>
            <a:ext cx="4198380" cy="103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0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  <a:effectLst/>
        </p:spPr>
        <p:txBody>
          <a:bodyPr>
            <a:noAutofit/>
          </a:bodyPr>
          <a:lstStyle/>
          <a:p>
            <a:r>
              <a:rPr lang="en-US" altLang="ja-JP" sz="4000" dirty="0" smtClean="0">
                <a:effectLst/>
                <a:latin typeface="Optima"/>
                <a:cs typeface="Optima"/>
              </a:rPr>
              <a:t>Weakly coupled</a:t>
            </a:r>
            <a:r>
              <a:rPr lang="ja-JP" altLang="en-US" sz="4000" dirty="0" smtClean="0">
                <a:effectLst/>
                <a:latin typeface="Optima"/>
                <a:cs typeface="Optima"/>
              </a:rPr>
              <a:t> </a:t>
            </a:r>
            <a:r>
              <a:rPr lang="en-US" altLang="ja-JP" sz="4000" dirty="0" smtClean="0">
                <a:effectLst/>
                <a:latin typeface="Optima"/>
                <a:cs typeface="Optima"/>
              </a:rPr>
              <a:t>t</a:t>
            </a:r>
            <a:r>
              <a:rPr lang="en-US" sz="4000" dirty="0" smtClean="0">
                <a:effectLst/>
                <a:latin typeface="Optima"/>
                <a:cs typeface="Optima"/>
              </a:rPr>
              <a:t>rimer</a:t>
            </a:r>
            <a:r>
              <a:rPr lang="en-US" altLang="ja-JP" sz="4000" dirty="0" smtClean="0">
                <a:effectLst/>
                <a:latin typeface="Optima"/>
                <a:cs typeface="Optima"/>
              </a:rPr>
              <a:t>s</a:t>
            </a:r>
            <a:endParaRPr lang="en-US" sz="4000" baseline="-25000" dirty="0">
              <a:solidFill>
                <a:srgbClr val="FF0080"/>
              </a:solidFill>
              <a:effectLst/>
              <a:latin typeface="Optima"/>
              <a:cs typeface="Optima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4918626" y="850594"/>
            <a:ext cx="3982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500" dirty="0" smtClean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Kamiya and Batista, </a:t>
            </a:r>
            <a:r>
              <a:rPr lang="en-US" sz="1500" dirty="0" smtClean="0">
                <a:latin typeface="Optima"/>
                <a:ea typeface="小塚ゴシック Pr6N R"/>
                <a:cs typeface="Optima"/>
              </a:rPr>
              <a:t>PRL </a:t>
            </a:r>
            <a:r>
              <a:rPr lang="en-US" sz="1500" b="1" dirty="0">
                <a:latin typeface="Optima"/>
                <a:ea typeface="小塚ゴシック Pr6N R"/>
                <a:cs typeface="Optima"/>
              </a:rPr>
              <a:t>108</a:t>
            </a:r>
            <a:r>
              <a:rPr lang="en-US" sz="1500" dirty="0">
                <a:latin typeface="Optima"/>
                <a:ea typeface="小塚ゴシック Pr6N R"/>
                <a:cs typeface="Optima"/>
              </a:rPr>
              <a:t>, 097202 (2012</a:t>
            </a:r>
            <a:r>
              <a:rPr lang="en-US" sz="1500" dirty="0" smtClean="0">
                <a:latin typeface="Optima"/>
                <a:ea typeface="小塚ゴシック Pr6N R"/>
                <a:cs typeface="Optima"/>
              </a:rPr>
              <a:t>)</a:t>
            </a:r>
            <a:endParaRPr lang="en-US" sz="1500" dirty="0">
              <a:latin typeface="Optima"/>
              <a:ea typeface="小塚ゴシック Pr6N R"/>
              <a:cs typeface="Optima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80844" y="4020031"/>
            <a:ext cx="4159657" cy="2136990"/>
            <a:chOff x="5154709" y="4754419"/>
            <a:chExt cx="3605961" cy="1852533"/>
          </a:xfrm>
        </p:grpSpPr>
        <p:grpSp>
          <p:nvGrpSpPr>
            <p:cNvPr id="146" name="Group 145"/>
            <p:cNvGrpSpPr/>
            <p:nvPr/>
          </p:nvGrpSpPr>
          <p:grpSpPr>
            <a:xfrm>
              <a:off x="5799665" y="4754419"/>
              <a:ext cx="2961005" cy="1852533"/>
              <a:chOff x="5589837" y="3233339"/>
              <a:chExt cx="3142612" cy="1966154"/>
            </a:xfrm>
          </p:grpSpPr>
          <p:cxnSp>
            <p:nvCxnSpPr>
              <p:cNvPr id="148" name="Straight Connector 147"/>
              <p:cNvCxnSpPr/>
              <p:nvPr/>
            </p:nvCxnSpPr>
            <p:spPr>
              <a:xfrm rot="5400000" flipH="1" flipV="1">
                <a:off x="6992780" y="3065052"/>
                <a:ext cx="1" cy="673441"/>
              </a:xfrm>
              <a:prstGeom prst="line">
                <a:avLst/>
              </a:prstGeom>
              <a:noFill/>
              <a:ln w="19050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51" name="Isosceles Triangle 17"/>
              <p:cNvSpPr/>
              <p:nvPr/>
            </p:nvSpPr>
            <p:spPr>
              <a:xfrm>
                <a:off x="6656061" y="3982321"/>
                <a:ext cx="673439" cy="580551"/>
              </a:xfrm>
              <a:prstGeom prst="triangl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Isosceles Triangle 401"/>
              <p:cNvSpPr/>
              <p:nvPr/>
            </p:nvSpPr>
            <p:spPr>
              <a:xfrm>
                <a:off x="6992781" y="4562872"/>
                <a:ext cx="673439" cy="580551"/>
              </a:xfrm>
              <a:prstGeom prst="triangl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Isosceles Triangle 20"/>
              <p:cNvSpPr/>
              <p:nvPr/>
            </p:nvSpPr>
            <p:spPr>
              <a:xfrm>
                <a:off x="6992781" y="3401771"/>
                <a:ext cx="673439" cy="580551"/>
              </a:xfrm>
              <a:prstGeom prst="triangl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Isosceles Triangle 21"/>
              <p:cNvSpPr/>
              <p:nvPr/>
            </p:nvSpPr>
            <p:spPr>
              <a:xfrm>
                <a:off x="7666220" y="3401771"/>
                <a:ext cx="673439" cy="580551"/>
              </a:xfrm>
              <a:prstGeom prst="triangl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Isosceles Triangle 404"/>
              <p:cNvSpPr/>
              <p:nvPr/>
            </p:nvSpPr>
            <p:spPr>
              <a:xfrm>
                <a:off x="5982622" y="3982323"/>
                <a:ext cx="673439" cy="580551"/>
              </a:xfrm>
              <a:prstGeom prst="triangl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Isosceles Triangle 405"/>
              <p:cNvSpPr/>
              <p:nvPr/>
            </p:nvSpPr>
            <p:spPr>
              <a:xfrm>
                <a:off x="5645902" y="4562873"/>
                <a:ext cx="673439" cy="580551"/>
              </a:xfrm>
              <a:prstGeom prst="triangle">
                <a:avLst/>
              </a:prstGeom>
              <a:noFill/>
              <a:ln w="19050" cap="flat" cmpd="sng" algn="ctr">
                <a:solidFill>
                  <a:sysClr val="window" lastClr="FFFFFF">
                    <a:lumMod val="50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Isosceles Triangle 406"/>
              <p:cNvSpPr/>
              <p:nvPr/>
            </p:nvSpPr>
            <p:spPr>
              <a:xfrm>
                <a:off x="7329502" y="3982321"/>
                <a:ext cx="673439" cy="580551"/>
              </a:xfrm>
              <a:prstGeom prst="triangl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Isosceles Triangle 407"/>
              <p:cNvSpPr/>
              <p:nvPr/>
            </p:nvSpPr>
            <p:spPr>
              <a:xfrm>
                <a:off x="6319340" y="4562872"/>
                <a:ext cx="673439" cy="580551"/>
              </a:xfrm>
              <a:prstGeom prst="triangl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Isosceles Triangle 408"/>
              <p:cNvSpPr/>
              <p:nvPr/>
            </p:nvSpPr>
            <p:spPr>
              <a:xfrm>
                <a:off x="6319340" y="3401772"/>
                <a:ext cx="673439" cy="580551"/>
              </a:xfrm>
              <a:prstGeom prst="triangl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6936716" y="3926258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Oval 187"/>
              <p:cNvSpPr/>
              <p:nvPr/>
            </p:nvSpPr>
            <p:spPr>
              <a:xfrm>
                <a:off x="6936716" y="5087360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Oval 188"/>
              <p:cNvSpPr/>
              <p:nvPr/>
            </p:nvSpPr>
            <p:spPr>
              <a:xfrm>
                <a:off x="5926556" y="4506813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Oval 189"/>
              <p:cNvSpPr/>
              <p:nvPr/>
            </p:nvSpPr>
            <p:spPr>
              <a:xfrm>
                <a:off x="6599997" y="4506810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7610157" y="3926254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5589837" y="5087359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Oval 192"/>
              <p:cNvSpPr/>
              <p:nvPr/>
            </p:nvSpPr>
            <p:spPr>
              <a:xfrm>
                <a:off x="7273436" y="4506810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Oval 193"/>
              <p:cNvSpPr/>
              <p:nvPr/>
            </p:nvSpPr>
            <p:spPr>
              <a:xfrm>
                <a:off x="6263276" y="5087359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Oval 194"/>
              <p:cNvSpPr/>
              <p:nvPr/>
            </p:nvSpPr>
            <p:spPr>
              <a:xfrm>
                <a:off x="6263276" y="3926261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6" name="Oval 195"/>
              <p:cNvSpPr/>
              <p:nvPr/>
            </p:nvSpPr>
            <p:spPr>
              <a:xfrm>
                <a:off x="6599997" y="3345228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97" name="Straight Connector 196"/>
              <p:cNvCxnSpPr/>
              <p:nvPr/>
            </p:nvCxnSpPr>
            <p:spPr>
              <a:xfrm rot="9000000" flipH="1" flipV="1">
                <a:off x="8058736" y="3233339"/>
                <a:ext cx="580552" cy="336720"/>
              </a:xfrm>
              <a:prstGeom prst="line">
                <a:avLst/>
              </a:prstGeom>
              <a:noFill/>
              <a:ln w="19050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8" name="Straight Connector 197"/>
              <p:cNvCxnSpPr/>
              <p:nvPr/>
            </p:nvCxnSpPr>
            <p:spPr>
              <a:xfrm flipV="1">
                <a:off x="7666220" y="3401770"/>
                <a:ext cx="1018359" cy="1741653"/>
              </a:xfrm>
              <a:prstGeom prst="line">
                <a:avLst/>
              </a:prstGeom>
              <a:noFill/>
              <a:ln w="19050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9" name="Straight Connector 198"/>
              <p:cNvCxnSpPr/>
              <p:nvPr/>
            </p:nvCxnSpPr>
            <p:spPr>
              <a:xfrm rot="5400000" flipH="1" flipV="1">
                <a:off x="7666220" y="3065051"/>
                <a:ext cx="2069" cy="673439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  <a:headEnd type="non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200" name="Oval 199"/>
              <p:cNvSpPr/>
              <p:nvPr/>
            </p:nvSpPr>
            <p:spPr>
              <a:xfrm>
                <a:off x="7273436" y="3345705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1" name="Oval 200"/>
              <p:cNvSpPr/>
              <p:nvPr/>
            </p:nvSpPr>
            <p:spPr>
              <a:xfrm>
                <a:off x="7610157" y="5087359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2" name="Oval 201"/>
              <p:cNvSpPr/>
              <p:nvPr/>
            </p:nvSpPr>
            <p:spPr>
              <a:xfrm>
                <a:off x="7946875" y="4506812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3" name="Oval 202"/>
              <p:cNvSpPr/>
              <p:nvPr/>
            </p:nvSpPr>
            <p:spPr>
              <a:xfrm>
                <a:off x="8283595" y="3926256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4" name="Oval 203"/>
              <p:cNvSpPr/>
              <p:nvPr/>
            </p:nvSpPr>
            <p:spPr>
              <a:xfrm>
                <a:off x="8620316" y="3345705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5" name="Oval 204"/>
              <p:cNvSpPr/>
              <p:nvPr/>
            </p:nvSpPr>
            <p:spPr>
              <a:xfrm>
                <a:off x="7946875" y="3345706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8" name="Group 207"/>
            <p:cNvGrpSpPr/>
            <p:nvPr/>
          </p:nvGrpSpPr>
          <p:grpSpPr>
            <a:xfrm>
              <a:off x="6380401" y="4862913"/>
              <a:ext cx="1441196" cy="1166168"/>
              <a:chOff x="6380401" y="2019543"/>
              <a:chExt cx="1441196" cy="1166168"/>
            </a:xfrm>
          </p:grpSpPr>
          <p:sp>
            <p:nvSpPr>
              <p:cNvPr id="211" name="Arc 210"/>
              <p:cNvSpPr/>
              <p:nvPr/>
            </p:nvSpPr>
            <p:spPr>
              <a:xfrm rot="13658104" flipV="1">
                <a:off x="7073057" y="2437171"/>
                <a:ext cx="748540" cy="748540"/>
              </a:xfrm>
              <a:prstGeom prst="arc">
                <a:avLst>
                  <a:gd name="adj1" fmla="val 16121858"/>
                  <a:gd name="adj2" fmla="val 399594"/>
                </a:avLst>
              </a:prstGeom>
              <a:ln w="28575" cap="flat" cmpd="sng" algn="ctr">
                <a:solidFill>
                  <a:schemeClr val="tx1"/>
                </a:solidFill>
                <a:prstDash val="sysDash"/>
                <a:round/>
                <a:headEnd type="none" w="lg" len="lg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90"/>
                  </a:solidFill>
                  <a:latin typeface="Arial"/>
                </a:endParaRPr>
              </a:p>
            </p:txBody>
          </p:sp>
          <p:sp>
            <p:nvSpPr>
              <p:cNvPr id="212" name="Arc 211"/>
              <p:cNvSpPr/>
              <p:nvPr/>
            </p:nvSpPr>
            <p:spPr>
              <a:xfrm rot="10080000" flipV="1">
                <a:off x="6380401" y="2019543"/>
                <a:ext cx="849405" cy="849405"/>
              </a:xfrm>
              <a:prstGeom prst="arc">
                <a:avLst>
                  <a:gd name="adj1" fmla="val 16121858"/>
                  <a:gd name="adj2" fmla="val 399594"/>
                </a:avLst>
              </a:prstGeom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90"/>
                  </a:solidFill>
                  <a:latin typeface="Arial"/>
                </a:endParaRPr>
              </a:p>
            </p:txBody>
          </p:sp>
        </p:grpSp>
        <p:pic>
          <p:nvPicPr>
            <p:cNvPr id="209" name="Picture 208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4709" y="4816882"/>
              <a:ext cx="1194823" cy="308866"/>
            </a:xfrm>
            <a:prstGeom prst="rect">
              <a:avLst/>
            </a:prstGeom>
          </p:spPr>
        </p:pic>
      </p:grpSp>
      <p:sp>
        <p:nvSpPr>
          <p:cNvPr id="216" name="Rounded Rectangle 215"/>
          <p:cNvSpPr/>
          <p:nvPr/>
        </p:nvSpPr>
        <p:spPr>
          <a:xfrm>
            <a:off x="549444" y="1300693"/>
            <a:ext cx="5176799" cy="2461838"/>
          </a:xfrm>
          <a:prstGeom prst="roundRect">
            <a:avLst>
              <a:gd name="adj" fmla="val 5947"/>
            </a:avLst>
          </a:prstGeom>
          <a:solidFill>
            <a:srgbClr val="F2F2F2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19" name="Group 218"/>
          <p:cNvGrpSpPr/>
          <p:nvPr/>
        </p:nvGrpSpPr>
        <p:grpSpPr>
          <a:xfrm>
            <a:off x="5705653" y="3387850"/>
            <a:ext cx="2912253" cy="2956750"/>
            <a:chOff x="6136400" y="2513263"/>
            <a:chExt cx="2524600" cy="2563174"/>
          </a:xfrm>
        </p:grpSpPr>
        <p:grpSp>
          <p:nvGrpSpPr>
            <p:cNvPr id="220" name="Group 219"/>
            <p:cNvGrpSpPr/>
            <p:nvPr/>
          </p:nvGrpSpPr>
          <p:grpSpPr>
            <a:xfrm>
              <a:off x="6136400" y="3073400"/>
              <a:ext cx="2524600" cy="2003037"/>
              <a:chOff x="6136400" y="3073400"/>
              <a:chExt cx="2524600" cy="2003037"/>
            </a:xfrm>
          </p:grpSpPr>
          <p:grpSp>
            <p:nvGrpSpPr>
              <p:cNvPr id="251" name="Group 250"/>
              <p:cNvGrpSpPr/>
              <p:nvPr/>
            </p:nvGrpSpPr>
            <p:grpSpPr>
              <a:xfrm rot="2314200">
                <a:off x="6136400" y="3496937"/>
                <a:ext cx="2524600" cy="1579500"/>
                <a:chOff x="5166508" y="3930831"/>
                <a:chExt cx="3142611" cy="1966154"/>
              </a:xfrm>
              <a:scene3d>
                <a:camera prst="perspectiveFront" fov="3600000">
                  <a:rot lat="18480000" lon="840000" rev="1380000"/>
                </a:camera>
                <a:lightRig rig="threePt" dir="t"/>
              </a:scene3d>
            </p:grpSpPr>
            <p:cxnSp>
              <p:nvCxnSpPr>
                <p:cNvPr id="261" name="Straight Connector 260"/>
                <p:cNvCxnSpPr/>
                <p:nvPr/>
              </p:nvCxnSpPr>
              <p:spPr>
                <a:xfrm rot="9000000" flipH="1" flipV="1">
                  <a:off x="7635407" y="3930831"/>
                  <a:ext cx="580552" cy="336720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</p:cxnSp>
            <p:cxnSp>
              <p:nvCxnSpPr>
                <p:cNvPr id="262" name="Straight Connector 261"/>
                <p:cNvCxnSpPr/>
                <p:nvPr/>
              </p:nvCxnSpPr>
              <p:spPr>
                <a:xfrm flipV="1">
                  <a:off x="7242891" y="4099262"/>
                  <a:ext cx="1018359" cy="1741653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</p:cxnSp>
            <p:cxnSp>
              <p:nvCxnSpPr>
                <p:cNvPr id="263" name="Straight Connector 262"/>
                <p:cNvCxnSpPr/>
                <p:nvPr/>
              </p:nvCxnSpPr>
              <p:spPr>
                <a:xfrm rot="5400000" flipH="1" flipV="1">
                  <a:off x="7242894" y="3762542"/>
                  <a:ext cx="2069" cy="673439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chemeClr val="tx1"/>
                  </a:solidFill>
                  <a:prstDash val="solid"/>
                  <a:headEnd type="none" w="med" len="med"/>
                  <a:tailEnd type="none" w="med" len="med"/>
                </a:ln>
                <a:effectLst/>
                <a:sp3d/>
              </p:spPr>
            </p:cxnSp>
            <p:cxnSp>
              <p:nvCxnSpPr>
                <p:cNvPr id="264" name="Straight Connector 263"/>
                <p:cNvCxnSpPr/>
                <p:nvPr/>
              </p:nvCxnSpPr>
              <p:spPr>
                <a:xfrm rot="5400000" flipH="1" flipV="1">
                  <a:off x="6569452" y="3762544"/>
                  <a:ext cx="1" cy="673441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</p:cxnSp>
            <p:sp>
              <p:nvSpPr>
                <p:cNvPr id="265" name="Isosceles Triangle 17"/>
                <p:cNvSpPr/>
                <p:nvPr/>
              </p:nvSpPr>
              <p:spPr>
                <a:xfrm>
                  <a:off x="6232733" y="4679812"/>
                  <a:ext cx="673439" cy="580551"/>
                </a:xfrm>
                <a:prstGeom prst="triangle">
                  <a:avLst/>
                </a:prstGeom>
                <a:noFill/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Isosceles Triangle 359"/>
                <p:cNvSpPr/>
                <p:nvPr/>
              </p:nvSpPr>
              <p:spPr>
                <a:xfrm>
                  <a:off x="6569453" y="5260364"/>
                  <a:ext cx="673439" cy="580551"/>
                </a:xfrm>
                <a:prstGeom prst="triangle">
                  <a:avLst/>
                </a:prstGeom>
                <a:noFill/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7" name="Isosceles Triangle 20"/>
                <p:cNvSpPr/>
                <p:nvPr/>
              </p:nvSpPr>
              <p:spPr>
                <a:xfrm>
                  <a:off x="6569453" y="4099263"/>
                  <a:ext cx="673439" cy="580551"/>
                </a:xfrm>
                <a:prstGeom prst="triangle">
                  <a:avLst/>
                </a:prstGeom>
                <a:noFill/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Isosceles Triangle 21"/>
                <p:cNvSpPr/>
                <p:nvPr/>
              </p:nvSpPr>
              <p:spPr>
                <a:xfrm>
                  <a:off x="7242892" y="4099263"/>
                  <a:ext cx="673439" cy="580551"/>
                </a:xfrm>
                <a:prstGeom prst="triangle">
                  <a:avLst/>
                </a:prstGeom>
                <a:noFill/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Isosceles Triangle 362"/>
                <p:cNvSpPr/>
                <p:nvPr/>
              </p:nvSpPr>
              <p:spPr>
                <a:xfrm>
                  <a:off x="5559294" y="4679816"/>
                  <a:ext cx="673439" cy="580551"/>
                </a:xfrm>
                <a:prstGeom prst="triangle">
                  <a:avLst/>
                </a:prstGeom>
                <a:noFill/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Isosceles Triangle 363"/>
                <p:cNvSpPr/>
                <p:nvPr/>
              </p:nvSpPr>
              <p:spPr>
                <a:xfrm>
                  <a:off x="5222574" y="5260365"/>
                  <a:ext cx="673439" cy="580551"/>
                </a:xfrm>
                <a:prstGeom prst="triangle">
                  <a:avLst/>
                </a:prstGeom>
                <a:noFill/>
                <a:ln w="222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p3d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Isosceles Triangle 364"/>
                <p:cNvSpPr/>
                <p:nvPr/>
              </p:nvSpPr>
              <p:spPr>
                <a:xfrm>
                  <a:off x="6906175" y="4679813"/>
                  <a:ext cx="673439" cy="580551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 w="22225">
                  <a:noFill/>
                  <a:headEnd type="none" w="med" len="med"/>
                  <a:tailEnd type="none" w="med" len="me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Isosceles Triangle 365"/>
                <p:cNvSpPr/>
                <p:nvPr/>
              </p:nvSpPr>
              <p:spPr>
                <a:xfrm>
                  <a:off x="5896012" y="5260364"/>
                  <a:ext cx="673439" cy="580551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 w="22225">
                  <a:noFill/>
                  <a:headEnd type="none" w="med" len="med"/>
                  <a:tailEnd type="none" w="med" len="me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Isosceles Triangle 366"/>
                <p:cNvSpPr/>
                <p:nvPr/>
              </p:nvSpPr>
              <p:spPr>
                <a:xfrm>
                  <a:off x="5896012" y="4099263"/>
                  <a:ext cx="673439" cy="580551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 w="22225">
                  <a:noFill/>
                  <a:headEnd type="none" w="med" len="med"/>
                  <a:tailEnd type="none" w="med" len="me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Oval 273"/>
                <p:cNvSpPr/>
                <p:nvPr/>
              </p:nvSpPr>
              <p:spPr>
                <a:xfrm>
                  <a:off x="6513388" y="4623750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22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5" name="Oval 274"/>
                <p:cNvSpPr/>
                <p:nvPr/>
              </p:nvSpPr>
              <p:spPr>
                <a:xfrm>
                  <a:off x="6513389" y="5784852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22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Oval 275"/>
                <p:cNvSpPr/>
                <p:nvPr/>
              </p:nvSpPr>
              <p:spPr>
                <a:xfrm>
                  <a:off x="6176670" y="5204302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22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Oval 276"/>
                <p:cNvSpPr/>
                <p:nvPr/>
              </p:nvSpPr>
              <p:spPr>
                <a:xfrm>
                  <a:off x="7186830" y="4623745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22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Oval 277"/>
                <p:cNvSpPr/>
                <p:nvPr/>
              </p:nvSpPr>
              <p:spPr>
                <a:xfrm>
                  <a:off x="5166508" y="5784850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22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Oval 278"/>
                <p:cNvSpPr/>
                <p:nvPr/>
              </p:nvSpPr>
              <p:spPr>
                <a:xfrm>
                  <a:off x="6850108" y="5204302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22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Oval 279"/>
                <p:cNvSpPr/>
                <p:nvPr/>
              </p:nvSpPr>
              <p:spPr>
                <a:xfrm>
                  <a:off x="5839948" y="5784851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22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Oval 280"/>
                <p:cNvSpPr/>
                <p:nvPr/>
              </p:nvSpPr>
              <p:spPr>
                <a:xfrm>
                  <a:off x="5839947" y="4623752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22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Oval 281"/>
                <p:cNvSpPr/>
                <p:nvPr/>
              </p:nvSpPr>
              <p:spPr>
                <a:xfrm>
                  <a:off x="6176668" y="4042720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22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3" name="Oval 282"/>
                <p:cNvSpPr/>
                <p:nvPr/>
              </p:nvSpPr>
              <p:spPr>
                <a:xfrm>
                  <a:off x="6850106" y="4043196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22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Oval 283"/>
                <p:cNvSpPr/>
                <p:nvPr/>
              </p:nvSpPr>
              <p:spPr>
                <a:xfrm>
                  <a:off x="7186827" y="5784850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22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5" name="Oval 284"/>
                <p:cNvSpPr/>
                <p:nvPr/>
              </p:nvSpPr>
              <p:spPr>
                <a:xfrm>
                  <a:off x="7523545" y="5204303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22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Oval 285"/>
                <p:cNvSpPr/>
                <p:nvPr/>
              </p:nvSpPr>
              <p:spPr>
                <a:xfrm>
                  <a:off x="8196986" y="4043197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22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7" name="Oval 286"/>
                <p:cNvSpPr/>
                <p:nvPr/>
              </p:nvSpPr>
              <p:spPr>
                <a:xfrm>
                  <a:off x="7523544" y="4043197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22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Oval 287"/>
                <p:cNvSpPr/>
                <p:nvPr/>
              </p:nvSpPr>
              <p:spPr>
                <a:xfrm>
                  <a:off x="7860263" y="4623747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2225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effectLst/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9" name="Oval 288"/>
                <p:cNvSpPr/>
                <p:nvPr/>
              </p:nvSpPr>
              <p:spPr>
                <a:xfrm>
                  <a:off x="5503228" y="5204304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22225">
                  <a:solidFill>
                    <a:srgbClr val="404040"/>
                  </a:solidFill>
                </a:ln>
                <a:effectLst/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252" name="Straight Connector 14"/>
              <p:cNvCxnSpPr/>
              <p:nvPr/>
            </p:nvCxnSpPr>
            <p:spPr>
              <a:xfrm>
                <a:off x="7709970" y="3424494"/>
                <a:ext cx="0" cy="825500"/>
              </a:xfrm>
              <a:prstGeom prst="line">
                <a:avLst/>
              </a:prstGeom>
              <a:noFill/>
              <a:ln w="19050" cap="rnd" cmpd="sng" algn="ctr">
                <a:solidFill>
                  <a:srgbClr val="FF0080">
                    <a:alpha val="67000"/>
                  </a:srgb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3" name="Straight Connector 14"/>
              <p:cNvCxnSpPr/>
              <p:nvPr/>
            </p:nvCxnSpPr>
            <p:spPr>
              <a:xfrm>
                <a:off x="6465370" y="3900744"/>
                <a:ext cx="0" cy="825500"/>
              </a:xfrm>
              <a:prstGeom prst="line">
                <a:avLst/>
              </a:prstGeom>
              <a:noFill/>
              <a:ln w="19050" cap="rnd" cmpd="sng" algn="ctr">
                <a:solidFill>
                  <a:srgbClr val="FF008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4" name="Straight Connector 14"/>
              <p:cNvCxnSpPr/>
              <p:nvPr/>
            </p:nvCxnSpPr>
            <p:spPr>
              <a:xfrm>
                <a:off x="7932220" y="3720282"/>
                <a:ext cx="0" cy="825500"/>
              </a:xfrm>
              <a:prstGeom prst="line">
                <a:avLst/>
              </a:prstGeom>
              <a:noFill/>
              <a:ln w="19050" cap="rnd" cmpd="sng" algn="ctr">
                <a:solidFill>
                  <a:srgbClr val="FF008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5" name="Straight Connector 14"/>
              <p:cNvCxnSpPr/>
              <p:nvPr/>
            </p:nvCxnSpPr>
            <p:spPr>
              <a:xfrm>
                <a:off x="7024170" y="3945194"/>
                <a:ext cx="0" cy="825500"/>
              </a:xfrm>
              <a:prstGeom prst="line">
                <a:avLst/>
              </a:prstGeom>
              <a:noFill/>
              <a:ln w="19050" cap="rnd" cmpd="sng" algn="ctr">
                <a:solidFill>
                  <a:srgbClr val="FF008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6" name="Straight Connector 14"/>
              <p:cNvCxnSpPr/>
              <p:nvPr/>
            </p:nvCxnSpPr>
            <p:spPr>
              <a:xfrm>
                <a:off x="7379770" y="3682182"/>
                <a:ext cx="0" cy="825500"/>
              </a:xfrm>
              <a:prstGeom prst="line">
                <a:avLst/>
              </a:prstGeom>
              <a:noFill/>
              <a:ln w="19050" cap="rnd" cmpd="sng" algn="ctr">
                <a:solidFill>
                  <a:srgbClr val="FF008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7" name="Straight Connector 14"/>
              <p:cNvCxnSpPr/>
              <p:nvPr/>
            </p:nvCxnSpPr>
            <p:spPr>
              <a:xfrm>
                <a:off x="6840020" y="3625850"/>
                <a:ext cx="0" cy="825500"/>
              </a:xfrm>
              <a:prstGeom prst="line">
                <a:avLst/>
              </a:prstGeom>
              <a:noFill/>
              <a:ln w="19050" cap="rnd" cmpd="sng" algn="ctr">
                <a:solidFill>
                  <a:srgbClr val="FF008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8" name="Straight Connector 14"/>
              <p:cNvCxnSpPr/>
              <p:nvPr/>
            </p:nvCxnSpPr>
            <p:spPr>
              <a:xfrm>
                <a:off x="7024170" y="3073400"/>
                <a:ext cx="0" cy="825500"/>
              </a:xfrm>
              <a:prstGeom prst="line">
                <a:avLst/>
              </a:prstGeom>
              <a:noFill/>
              <a:ln w="19050" cap="rnd" cmpd="sng" algn="ctr">
                <a:solidFill>
                  <a:srgbClr val="FF0080">
                    <a:alpha val="50000"/>
                  </a:srgb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9" name="Straight Connector 14"/>
              <p:cNvCxnSpPr/>
              <p:nvPr/>
            </p:nvCxnSpPr>
            <p:spPr>
              <a:xfrm>
                <a:off x="7189270" y="3386336"/>
                <a:ext cx="0" cy="825500"/>
              </a:xfrm>
              <a:prstGeom prst="line">
                <a:avLst/>
              </a:prstGeom>
              <a:noFill/>
              <a:ln w="19050" cap="rnd" cmpd="sng" algn="ctr">
                <a:solidFill>
                  <a:srgbClr val="FF0080">
                    <a:alpha val="50000"/>
                  </a:srgb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0" name="Straight Connector 14"/>
              <p:cNvCxnSpPr/>
              <p:nvPr/>
            </p:nvCxnSpPr>
            <p:spPr>
              <a:xfrm>
                <a:off x="6674920" y="3348236"/>
                <a:ext cx="0" cy="825500"/>
              </a:xfrm>
              <a:prstGeom prst="line">
                <a:avLst/>
              </a:prstGeom>
              <a:noFill/>
              <a:ln w="19050" cap="rnd" cmpd="sng" algn="ctr">
                <a:solidFill>
                  <a:srgbClr val="FF0080">
                    <a:alpha val="50000"/>
                  </a:srgb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221" name="Group 220"/>
            <p:cNvGrpSpPr/>
            <p:nvPr/>
          </p:nvGrpSpPr>
          <p:grpSpPr>
            <a:xfrm rot="2314200">
              <a:off x="6136400" y="2513263"/>
              <a:ext cx="2524600" cy="1579500"/>
              <a:chOff x="5166508" y="3930831"/>
              <a:chExt cx="3142611" cy="1966154"/>
            </a:xfrm>
            <a:scene3d>
              <a:camera prst="perspectiveFront" fov="3600000">
                <a:rot lat="18480000" lon="840000" rev="1380000"/>
              </a:camera>
              <a:lightRig rig="threePt" dir="t"/>
            </a:scene3d>
          </p:grpSpPr>
          <p:cxnSp>
            <p:nvCxnSpPr>
              <p:cNvPr id="222" name="Straight Connector 221"/>
              <p:cNvCxnSpPr/>
              <p:nvPr/>
            </p:nvCxnSpPr>
            <p:spPr>
              <a:xfrm rot="9000000" flipH="1" flipV="1">
                <a:off x="7635407" y="3930831"/>
                <a:ext cx="580552" cy="336720"/>
              </a:xfrm>
              <a:prstGeom prst="line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</p:cxnSp>
          <p:cxnSp>
            <p:nvCxnSpPr>
              <p:cNvPr id="223" name="Straight Connector 222"/>
              <p:cNvCxnSpPr/>
              <p:nvPr/>
            </p:nvCxnSpPr>
            <p:spPr>
              <a:xfrm flipV="1">
                <a:off x="7242891" y="4099262"/>
                <a:ext cx="1018359" cy="1741653"/>
              </a:xfrm>
              <a:prstGeom prst="line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</p:cxnSp>
          <p:cxnSp>
            <p:nvCxnSpPr>
              <p:cNvPr id="224" name="Straight Connector 223"/>
              <p:cNvCxnSpPr/>
              <p:nvPr/>
            </p:nvCxnSpPr>
            <p:spPr>
              <a:xfrm rot="5400000" flipH="1" flipV="1">
                <a:off x="7242894" y="3762542"/>
                <a:ext cx="2069" cy="673439"/>
              </a:xfrm>
              <a:prstGeom prst="line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  <a:effectLst/>
              <a:sp3d/>
            </p:spPr>
          </p:cxnSp>
          <p:cxnSp>
            <p:nvCxnSpPr>
              <p:cNvPr id="225" name="Straight Connector 224"/>
              <p:cNvCxnSpPr/>
              <p:nvPr/>
            </p:nvCxnSpPr>
            <p:spPr>
              <a:xfrm rot="5400000" flipH="1" flipV="1">
                <a:off x="6569452" y="3762544"/>
                <a:ext cx="1" cy="673441"/>
              </a:xfrm>
              <a:prstGeom prst="line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</p:cxnSp>
          <p:sp>
            <p:nvSpPr>
              <p:cNvPr id="226" name="Isosceles Triangle 17"/>
              <p:cNvSpPr/>
              <p:nvPr/>
            </p:nvSpPr>
            <p:spPr>
              <a:xfrm>
                <a:off x="6232733" y="4679812"/>
                <a:ext cx="673439" cy="580551"/>
              </a:xfrm>
              <a:prstGeom prst="triangle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7" name="Isosceles Triangle 320"/>
              <p:cNvSpPr/>
              <p:nvPr/>
            </p:nvSpPr>
            <p:spPr>
              <a:xfrm>
                <a:off x="6569453" y="5260364"/>
                <a:ext cx="673439" cy="580551"/>
              </a:xfrm>
              <a:prstGeom prst="triangle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8" name="Isosceles Triangle 20"/>
              <p:cNvSpPr/>
              <p:nvPr/>
            </p:nvSpPr>
            <p:spPr>
              <a:xfrm>
                <a:off x="6569453" y="4099263"/>
                <a:ext cx="673439" cy="580551"/>
              </a:xfrm>
              <a:prstGeom prst="triangle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9" name="Isosceles Triangle 21"/>
              <p:cNvSpPr/>
              <p:nvPr/>
            </p:nvSpPr>
            <p:spPr>
              <a:xfrm>
                <a:off x="7242892" y="4099263"/>
                <a:ext cx="673439" cy="580551"/>
              </a:xfrm>
              <a:prstGeom prst="triangle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0" name="Isosceles Triangle 323"/>
              <p:cNvSpPr/>
              <p:nvPr/>
            </p:nvSpPr>
            <p:spPr>
              <a:xfrm>
                <a:off x="5559294" y="4679816"/>
                <a:ext cx="673439" cy="580551"/>
              </a:xfrm>
              <a:prstGeom prst="triangle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1" name="Isosceles Triangle 324"/>
              <p:cNvSpPr/>
              <p:nvPr/>
            </p:nvSpPr>
            <p:spPr>
              <a:xfrm>
                <a:off x="5222574" y="5260365"/>
                <a:ext cx="673439" cy="580551"/>
              </a:xfrm>
              <a:prstGeom prst="triangle">
                <a:avLst/>
              </a:prstGeom>
              <a:noFill/>
              <a:ln w="222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p3d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2" name="Isosceles Triangle 325"/>
              <p:cNvSpPr/>
              <p:nvPr/>
            </p:nvSpPr>
            <p:spPr>
              <a:xfrm>
                <a:off x="6906175" y="4679813"/>
                <a:ext cx="673439" cy="580551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22225">
                <a:noFill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3" name="Isosceles Triangle 326"/>
              <p:cNvSpPr/>
              <p:nvPr/>
            </p:nvSpPr>
            <p:spPr>
              <a:xfrm>
                <a:off x="5896012" y="5260364"/>
                <a:ext cx="673439" cy="580551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22225">
                <a:noFill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4" name="Isosceles Triangle 327"/>
              <p:cNvSpPr/>
              <p:nvPr/>
            </p:nvSpPr>
            <p:spPr>
              <a:xfrm>
                <a:off x="5896012" y="4099263"/>
                <a:ext cx="673439" cy="580551"/>
              </a:xfrm>
              <a:prstGeom prst="triangle">
                <a:avLst/>
              </a:prstGeom>
              <a:solidFill>
                <a:schemeClr val="accent2">
                  <a:lumMod val="75000"/>
                </a:schemeClr>
              </a:solidFill>
              <a:ln w="22225">
                <a:noFill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5" name="Oval 234"/>
              <p:cNvSpPr/>
              <p:nvPr/>
            </p:nvSpPr>
            <p:spPr>
              <a:xfrm>
                <a:off x="6513388" y="4623750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22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6" name="Oval 235"/>
              <p:cNvSpPr/>
              <p:nvPr/>
            </p:nvSpPr>
            <p:spPr>
              <a:xfrm>
                <a:off x="6513389" y="5784852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22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7" name="Oval 236"/>
              <p:cNvSpPr/>
              <p:nvPr/>
            </p:nvSpPr>
            <p:spPr>
              <a:xfrm>
                <a:off x="6176670" y="5204302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22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8" name="Oval 237"/>
              <p:cNvSpPr/>
              <p:nvPr/>
            </p:nvSpPr>
            <p:spPr>
              <a:xfrm>
                <a:off x="7186830" y="4623745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22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9" name="Oval 238"/>
              <p:cNvSpPr/>
              <p:nvPr/>
            </p:nvSpPr>
            <p:spPr>
              <a:xfrm>
                <a:off x="5166508" y="5784850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22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0" name="Oval 239"/>
              <p:cNvSpPr/>
              <p:nvPr/>
            </p:nvSpPr>
            <p:spPr>
              <a:xfrm>
                <a:off x="6850108" y="5204302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22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1" name="Oval 240"/>
              <p:cNvSpPr/>
              <p:nvPr/>
            </p:nvSpPr>
            <p:spPr>
              <a:xfrm>
                <a:off x="5839948" y="5784851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22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2" name="Oval 241"/>
              <p:cNvSpPr/>
              <p:nvPr/>
            </p:nvSpPr>
            <p:spPr>
              <a:xfrm>
                <a:off x="5839947" y="4623752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22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3" name="Oval 242"/>
              <p:cNvSpPr/>
              <p:nvPr/>
            </p:nvSpPr>
            <p:spPr>
              <a:xfrm>
                <a:off x="6176668" y="4042720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22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4" name="Oval 243"/>
              <p:cNvSpPr/>
              <p:nvPr/>
            </p:nvSpPr>
            <p:spPr>
              <a:xfrm>
                <a:off x="6850106" y="4043196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22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5" name="Oval 244"/>
              <p:cNvSpPr/>
              <p:nvPr/>
            </p:nvSpPr>
            <p:spPr>
              <a:xfrm>
                <a:off x="7186827" y="5784850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22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6" name="Oval 245"/>
              <p:cNvSpPr/>
              <p:nvPr/>
            </p:nvSpPr>
            <p:spPr>
              <a:xfrm>
                <a:off x="7523545" y="5204303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22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7" name="Oval 246"/>
              <p:cNvSpPr/>
              <p:nvPr/>
            </p:nvSpPr>
            <p:spPr>
              <a:xfrm>
                <a:off x="8196986" y="4043197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22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8" name="Oval 247"/>
              <p:cNvSpPr/>
              <p:nvPr/>
            </p:nvSpPr>
            <p:spPr>
              <a:xfrm>
                <a:off x="7523544" y="4043197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22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9" name="Oval 248"/>
              <p:cNvSpPr/>
              <p:nvPr/>
            </p:nvSpPr>
            <p:spPr>
              <a:xfrm>
                <a:off x="7860263" y="4623747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2225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0" name="Oval 249"/>
              <p:cNvSpPr/>
              <p:nvPr/>
            </p:nvSpPr>
            <p:spPr>
              <a:xfrm>
                <a:off x="5503228" y="5204304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22225">
                <a:solidFill>
                  <a:srgbClr val="404040"/>
                </a:solidFill>
              </a:ln>
              <a:effectLst/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21"/>
          <a:stretch/>
        </p:blipFill>
        <p:spPr>
          <a:xfrm>
            <a:off x="928732" y="1456027"/>
            <a:ext cx="4428000" cy="803080"/>
          </a:xfrm>
          <a:prstGeom prst="rect">
            <a:avLst/>
          </a:prstGeom>
        </p:spPr>
      </p:pic>
      <p:sp>
        <p:nvSpPr>
          <p:cNvPr id="117" name="Rectangle 116"/>
          <p:cNvSpPr/>
          <p:nvPr/>
        </p:nvSpPr>
        <p:spPr>
          <a:xfrm>
            <a:off x="2165348" y="6392360"/>
            <a:ext cx="4813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i="1" dirty="0" smtClean="0">
                <a:latin typeface="Optima"/>
                <a:cs typeface="Optima"/>
              </a:rPr>
              <a:t>Vertically stacked </a:t>
            </a:r>
            <a:r>
              <a:rPr lang="en-US" altLang="ja-JP" b="1" i="1" dirty="0" err="1" smtClean="0">
                <a:latin typeface="Optima"/>
                <a:cs typeface="Optima"/>
              </a:rPr>
              <a:t>trimerized</a:t>
            </a:r>
            <a:r>
              <a:rPr lang="en-US" altLang="ja-JP" b="1" i="1" dirty="0" smtClean="0">
                <a:latin typeface="Optima"/>
                <a:cs typeface="Optima"/>
              </a:rPr>
              <a:t> triangular lattice</a:t>
            </a:r>
            <a:endParaRPr lang="en-US" b="1" dirty="0"/>
          </a:p>
        </p:txBody>
      </p:sp>
      <p:sp>
        <p:nvSpPr>
          <p:cNvPr id="118" name="Arc 117"/>
          <p:cNvSpPr/>
          <p:nvPr/>
        </p:nvSpPr>
        <p:spPr>
          <a:xfrm rot="8258104" flipV="1">
            <a:off x="5840160" y="4387480"/>
            <a:ext cx="2139627" cy="2139629"/>
          </a:xfrm>
          <a:prstGeom prst="arc">
            <a:avLst>
              <a:gd name="adj1" fmla="val 17231856"/>
              <a:gd name="adj2" fmla="val 20896674"/>
            </a:avLst>
          </a:prstGeom>
          <a:ln w="28575" cap="flat" cmpd="sng" algn="ctr">
            <a:solidFill>
              <a:schemeClr val="tx1"/>
            </a:solidFill>
            <a:prstDash val="sysDash"/>
            <a:round/>
            <a:headEnd type="non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871" y="5254811"/>
            <a:ext cx="225298" cy="285377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315" y="4338170"/>
            <a:ext cx="1438462" cy="318052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93" y="2331570"/>
            <a:ext cx="3948954" cy="1203856"/>
          </a:xfrm>
          <a:prstGeom prst="rect">
            <a:avLst/>
          </a:prstGeom>
        </p:spPr>
      </p:pic>
      <p:grpSp>
        <p:nvGrpSpPr>
          <p:cNvPr id="130" name="Group 129"/>
          <p:cNvGrpSpPr/>
          <p:nvPr/>
        </p:nvGrpSpPr>
        <p:grpSpPr>
          <a:xfrm>
            <a:off x="6732270" y="1409722"/>
            <a:ext cx="1167375" cy="1434920"/>
            <a:chOff x="6355982" y="5338957"/>
            <a:chExt cx="1117232" cy="1373291"/>
          </a:xfrm>
        </p:grpSpPr>
        <p:pic>
          <p:nvPicPr>
            <p:cNvPr id="131" name="Picture 13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64" r="61746"/>
            <a:stretch/>
          </p:blipFill>
          <p:spPr>
            <a:xfrm>
              <a:off x="6355982" y="5341771"/>
              <a:ext cx="1117232" cy="1370477"/>
            </a:xfrm>
            <a:prstGeom prst="rect">
              <a:avLst/>
            </a:prstGeom>
          </p:spPr>
        </p:pic>
        <p:sp>
          <p:nvSpPr>
            <p:cNvPr id="132" name="Right Arrow 131"/>
            <p:cNvSpPr/>
            <p:nvPr/>
          </p:nvSpPr>
          <p:spPr>
            <a:xfrm flipH="1">
              <a:off x="6560415" y="5880397"/>
              <a:ext cx="446631" cy="328407"/>
            </a:xfrm>
            <a:prstGeom prst="rightArrow">
              <a:avLst>
                <a:gd name="adj1" fmla="val 39287"/>
                <a:gd name="adj2" fmla="val 87322"/>
              </a:avLst>
            </a:prstGeom>
            <a:solidFill>
              <a:srgbClr val="E5021C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6805743" y="5338957"/>
              <a:ext cx="667471" cy="7167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3200" b="1" dirty="0" smtClean="0">
                  <a:solidFill>
                    <a:srgbClr val="FF0000"/>
                  </a:solidFill>
                  <a:latin typeface="Times"/>
                  <a:ea typeface="小塚ゴシック Pr6N R"/>
                  <a:cs typeface="Times"/>
                </a:rPr>
                <a:t>P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4" name="Picture 133" descr="le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98" y="2983230"/>
            <a:ext cx="1839570" cy="84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2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  <a:effectLst/>
        </p:spPr>
        <p:txBody>
          <a:bodyPr>
            <a:noAutofit/>
          </a:bodyPr>
          <a:lstStyle/>
          <a:p>
            <a:r>
              <a:rPr lang="en-US" altLang="ja-JP" sz="4000" smtClean="0">
                <a:effectLst/>
                <a:latin typeface="Optima"/>
                <a:cs typeface="Optima"/>
              </a:rPr>
              <a:t>Spin-orbital effective </a:t>
            </a:r>
            <a:r>
              <a:rPr lang="en-US" altLang="ja-JP" sz="4000" dirty="0" smtClean="0">
                <a:effectLst/>
                <a:latin typeface="Optima"/>
                <a:cs typeface="Optima"/>
              </a:rPr>
              <a:t>model</a:t>
            </a:r>
            <a:endParaRPr lang="en-US" sz="4000" baseline="-25000" dirty="0">
              <a:solidFill>
                <a:srgbClr val="FF0080"/>
              </a:solidFill>
              <a:effectLst/>
              <a:latin typeface="Optima"/>
              <a:cs typeface="Optim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889" y="977887"/>
            <a:ext cx="8519434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Aft>
                <a:spcPts val="900"/>
              </a:spcAft>
            </a:pPr>
            <a:r>
              <a:rPr lang="en-US" altLang="ja-JP" sz="2400" dirty="0" smtClean="0">
                <a:latin typeface="Times"/>
                <a:ea typeface="小塚ゴシック Pr6N R"/>
                <a:cs typeface="Times"/>
              </a:rPr>
              <a:t>Weakly</a:t>
            </a:r>
            <a:r>
              <a:rPr lang="en-US" altLang="ja-JP" sz="2400" dirty="0">
                <a:latin typeface="Times"/>
                <a:ea typeface="小塚ゴシック Pr6N R"/>
                <a:cs typeface="Times"/>
              </a:rPr>
              <a:t>-coupled trimers are</a:t>
            </a:r>
            <a:r>
              <a:rPr lang="en-US" altLang="ja-JP" sz="2400" i="1" dirty="0">
                <a:latin typeface="Times"/>
                <a:ea typeface="小塚ゴシック Pr6N R"/>
                <a:cs typeface="Times"/>
              </a:rPr>
              <a:t> </a:t>
            </a:r>
            <a:r>
              <a:rPr lang="en-US" altLang="ja-JP" sz="2400" b="1" i="1" dirty="0" smtClean="0">
                <a:solidFill>
                  <a:srgbClr val="FF0080"/>
                </a:solidFill>
                <a:latin typeface="Times"/>
                <a:ea typeface="小塚ゴシック Pr6N R"/>
                <a:cs typeface="Times"/>
              </a:rPr>
              <a:t>spin-</a:t>
            </a:r>
            <a:br>
              <a:rPr lang="en-US" altLang="ja-JP" sz="2400" b="1" i="1" dirty="0" smtClean="0">
                <a:solidFill>
                  <a:srgbClr val="FF0080"/>
                </a:solidFill>
                <a:latin typeface="Times"/>
                <a:ea typeface="小塚ゴシック Pr6N R"/>
                <a:cs typeface="Times"/>
              </a:rPr>
            </a:br>
            <a:r>
              <a:rPr lang="en-US" altLang="ja-JP" sz="2400" b="1" i="1" dirty="0" smtClean="0">
                <a:solidFill>
                  <a:srgbClr val="FF0080"/>
                </a:solidFill>
                <a:latin typeface="Times"/>
                <a:ea typeface="小塚ゴシック Pr6N R"/>
                <a:cs typeface="Times"/>
              </a:rPr>
              <a:t>orbital </a:t>
            </a:r>
            <a:r>
              <a:rPr lang="en-US" altLang="ja-JP" sz="2400" b="1" i="1" dirty="0">
                <a:solidFill>
                  <a:srgbClr val="FF0080"/>
                </a:solidFill>
                <a:latin typeface="Times"/>
                <a:ea typeface="小塚ゴシック Pr6N R"/>
                <a:cs typeface="Times"/>
              </a:rPr>
              <a:t>systems </a:t>
            </a:r>
            <a:r>
              <a:rPr lang="en-US" altLang="ja-JP" sz="2400" dirty="0" smtClean="0">
                <a:latin typeface="Times"/>
                <a:ea typeface="小塚ゴシック Pr6N R"/>
                <a:cs typeface="Times"/>
              </a:rPr>
              <a:t>described by a </a:t>
            </a:r>
            <a:r>
              <a:rPr lang="en-US" altLang="ja-JP" sz="2400" b="1" i="1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Kugel-</a:t>
            </a:r>
            <a:r>
              <a:rPr lang="en-US" altLang="ja-JP" sz="2400" b="1" i="1" dirty="0" err="1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Khomskii</a:t>
            </a:r>
            <a:r>
              <a:rPr lang="en-US" altLang="ja-JP" sz="2400" dirty="0" smtClean="0">
                <a:latin typeface="Times"/>
                <a:ea typeface="小塚ゴシック Pr6N R"/>
                <a:cs typeface="Times"/>
              </a:rPr>
              <a:t> Hamiltonian.</a:t>
            </a:r>
            <a:endParaRPr lang="en-US" altLang="ja-JP" sz="2400" dirty="0">
              <a:latin typeface="Times"/>
              <a:ea typeface="小塚ゴシック Pr6N R"/>
              <a:cs typeface="Times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457199" y="1957727"/>
            <a:ext cx="552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Lucida Grande"/>
              <a:buChar char="➤"/>
            </a:pPr>
            <a:r>
              <a:rPr lang="en-US" dirty="0" smtClean="0">
                <a:latin typeface="Times"/>
                <a:cs typeface="Times"/>
              </a:rPr>
              <a:t>Projection of inter-trimer exchange</a:t>
            </a:r>
            <a:endParaRPr lang="en-US" dirty="0">
              <a:latin typeface="Times"/>
              <a:cs typeface="Time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209265" y="2483998"/>
            <a:ext cx="5642884" cy="657824"/>
            <a:chOff x="1023737" y="2483998"/>
            <a:chExt cx="5642884" cy="657824"/>
          </a:xfrm>
        </p:grpSpPr>
        <p:grpSp>
          <p:nvGrpSpPr>
            <p:cNvPr id="17" name="Group 16"/>
            <p:cNvGrpSpPr/>
            <p:nvPr/>
          </p:nvGrpSpPr>
          <p:grpSpPr>
            <a:xfrm>
              <a:off x="2091639" y="2834045"/>
              <a:ext cx="4574982" cy="307777"/>
              <a:chOff x="1514745" y="3408204"/>
              <a:chExt cx="4574982" cy="307777"/>
            </a:xfrm>
          </p:grpSpPr>
          <p:sp>
            <p:nvSpPr>
              <p:cNvPr id="147" name="TextBox 146"/>
              <p:cNvSpPr txBox="1"/>
              <p:nvPr/>
            </p:nvSpPr>
            <p:spPr>
              <a:xfrm>
                <a:off x="1514745" y="3408204"/>
                <a:ext cx="45749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  <a:buClr>
                    <a:schemeClr val="tx1"/>
                  </a:buClr>
                </a:pPr>
                <a:r>
                  <a:rPr lang="en-US" sz="1400" dirty="0" smtClean="0">
                    <a:latin typeface="Optima"/>
                    <a:cs typeface="Optima"/>
                  </a:rPr>
                  <a:t>(    is the</a:t>
                </a:r>
                <a:r>
                  <a:rPr lang="en-US" sz="1400" i="1" dirty="0" smtClean="0">
                    <a:latin typeface="Optima"/>
                    <a:cs typeface="Optima"/>
                  </a:rPr>
                  <a:t> </a:t>
                </a:r>
                <a:r>
                  <a:rPr lang="en-US" sz="1400" dirty="0" smtClean="0">
                    <a:latin typeface="Optima"/>
                    <a:cs typeface="Optima"/>
                  </a:rPr>
                  <a:t>projector to the </a:t>
                </a:r>
                <a:r>
                  <a:rPr lang="en-US" altLang="ja-JP" sz="1400" dirty="0" smtClean="0">
                    <a:latin typeface="Optima"/>
                    <a:cs typeface="Optima"/>
                  </a:rPr>
                  <a:t>S=1/2</a:t>
                </a:r>
                <a:r>
                  <a:rPr lang="en-US" sz="1400" dirty="0" smtClean="0">
                    <a:latin typeface="Optima"/>
                    <a:cs typeface="Optima"/>
                  </a:rPr>
                  <a:t> subspace)</a:t>
                </a:r>
              </a:p>
            </p:txBody>
          </p:sp>
          <p:pic>
            <p:nvPicPr>
              <p:cNvPr id="16" name="Picture 15" descr="latex-image-1.pdf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3244" y="3518495"/>
                <a:ext cx="147935" cy="147935"/>
              </a:xfrm>
              <a:prstGeom prst="rect">
                <a:avLst/>
              </a:prstGeom>
            </p:spPr>
          </p:pic>
        </p:grpSp>
        <p:pic>
          <p:nvPicPr>
            <p:cNvPr id="22" name="Picture 21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737" y="2483998"/>
              <a:ext cx="3178739" cy="310879"/>
            </a:xfrm>
            <a:prstGeom prst="rect">
              <a:avLst/>
            </a:prstGeom>
          </p:spPr>
        </p:pic>
      </p:grpSp>
      <p:sp>
        <p:nvSpPr>
          <p:cNvPr id="143" name="Rectangle 142"/>
          <p:cNvSpPr/>
          <p:nvPr/>
        </p:nvSpPr>
        <p:spPr>
          <a:xfrm>
            <a:off x="4918626" y="850594"/>
            <a:ext cx="3982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500" dirty="0" smtClean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Kamiya and Batista, </a:t>
            </a:r>
            <a:r>
              <a:rPr lang="en-US" sz="1500" dirty="0" smtClean="0">
                <a:latin typeface="Optima"/>
                <a:ea typeface="小塚ゴシック Pr6N R"/>
                <a:cs typeface="Optima"/>
              </a:rPr>
              <a:t>PRL </a:t>
            </a:r>
            <a:r>
              <a:rPr lang="en-US" sz="1500" b="1" dirty="0">
                <a:latin typeface="Optima"/>
                <a:ea typeface="小塚ゴシック Pr6N R"/>
                <a:cs typeface="Optima"/>
              </a:rPr>
              <a:t>108</a:t>
            </a:r>
            <a:r>
              <a:rPr lang="en-US" sz="1500" dirty="0">
                <a:latin typeface="Optima"/>
                <a:ea typeface="小塚ゴシック Pr6N R"/>
                <a:cs typeface="Optima"/>
              </a:rPr>
              <a:t>, 097202 (2012</a:t>
            </a:r>
            <a:r>
              <a:rPr lang="en-US" sz="1500" dirty="0" smtClean="0">
                <a:latin typeface="Optima"/>
                <a:ea typeface="小塚ゴシック Pr6N R"/>
                <a:cs typeface="Optima"/>
              </a:rPr>
              <a:t>)</a:t>
            </a:r>
            <a:endParaRPr lang="en-US" sz="1500" dirty="0">
              <a:latin typeface="Optima"/>
              <a:ea typeface="小塚ゴシック Pr6N R"/>
              <a:cs typeface="Optima"/>
            </a:endParaRPr>
          </a:p>
        </p:txBody>
      </p:sp>
      <p:grpSp>
        <p:nvGrpSpPr>
          <p:cNvPr id="174" name="Group 173"/>
          <p:cNvGrpSpPr/>
          <p:nvPr/>
        </p:nvGrpSpPr>
        <p:grpSpPr>
          <a:xfrm>
            <a:off x="7622420" y="2104506"/>
            <a:ext cx="1554430" cy="2372112"/>
            <a:chOff x="7470743" y="4078717"/>
            <a:chExt cx="1554430" cy="2372112"/>
          </a:xfrm>
        </p:grpSpPr>
        <p:grpSp>
          <p:nvGrpSpPr>
            <p:cNvPr id="202" name="Group 201"/>
            <p:cNvGrpSpPr/>
            <p:nvPr/>
          </p:nvGrpSpPr>
          <p:grpSpPr>
            <a:xfrm>
              <a:off x="7784938" y="4360332"/>
              <a:ext cx="917558" cy="1851821"/>
              <a:chOff x="5194423" y="2776088"/>
              <a:chExt cx="632773" cy="1277066"/>
            </a:xfrm>
          </p:grpSpPr>
          <p:grpSp>
            <p:nvGrpSpPr>
              <p:cNvPr id="211" name="Group 210"/>
              <p:cNvGrpSpPr/>
              <p:nvPr/>
            </p:nvGrpSpPr>
            <p:grpSpPr>
              <a:xfrm>
                <a:off x="5194423" y="3586772"/>
                <a:ext cx="632773" cy="466382"/>
                <a:chOff x="5194423" y="3586772"/>
                <a:chExt cx="632773" cy="466382"/>
              </a:xfrm>
            </p:grpSpPr>
            <p:sp>
              <p:nvSpPr>
                <p:cNvPr id="222" name="Isosceles Triangle 163"/>
                <p:cNvSpPr/>
                <p:nvPr/>
              </p:nvSpPr>
              <p:spPr>
                <a:xfrm rot="2314200">
                  <a:off x="5286191" y="3586772"/>
                  <a:ext cx="541005" cy="466382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 w="22225">
                  <a:noFill/>
                  <a:headEnd type="none" w="med" len="med"/>
                  <a:tailEnd type="none" w="med" len="me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perspectiveFront" fov="3600000">
                    <a:rot lat="18480000" lon="840000" rev="1380000"/>
                  </a:camera>
                  <a:lightRig rig="threePt" dir="t"/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3" name="Group 222"/>
                <p:cNvGrpSpPr/>
                <p:nvPr/>
              </p:nvGrpSpPr>
              <p:grpSpPr>
                <a:xfrm>
                  <a:off x="5194423" y="3640919"/>
                  <a:ext cx="627435" cy="384700"/>
                  <a:chOff x="5194423" y="3640919"/>
                  <a:chExt cx="627435" cy="384700"/>
                </a:xfrm>
              </p:grpSpPr>
              <p:sp>
                <p:nvSpPr>
                  <p:cNvPr id="224" name="Oval 223"/>
                  <p:cNvSpPr/>
                  <p:nvPr/>
                </p:nvSpPr>
                <p:spPr>
                  <a:xfrm rot="2314200">
                    <a:off x="5548450" y="3640919"/>
                    <a:ext cx="90081" cy="9008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2222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  <a:scene3d>
                    <a:camera prst="perspectiveFront" fov="3600000">
                      <a:rot lat="18480000" lon="840000" rev="1380000"/>
                    </a:camera>
                    <a:lightRig rig="threePt" dir="t"/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5" name="Oval 224"/>
                  <p:cNvSpPr/>
                  <p:nvPr/>
                </p:nvSpPr>
                <p:spPr>
                  <a:xfrm rot="2314200">
                    <a:off x="5731777" y="3935538"/>
                    <a:ext cx="90081" cy="9008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2222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  <a:scene3d>
                    <a:camera prst="perspectiveFront" fov="3600000">
                      <a:rot lat="18480000" lon="840000" rev="1380000"/>
                    </a:camera>
                    <a:lightRig rig="threePt" dir="t"/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6" name="Oval 225"/>
                  <p:cNvSpPr/>
                  <p:nvPr/>
                </p:nvSpPr>
                <p:spPr>
                  <a:xfrm rot="2314200">
                    <a:off x="5194423" y="3891942"/>
                    <a:ext cx="90081" cy="9008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2222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  <a:scene3d>
                    <a:camera prst="perspectiveFront" fov="3600000">
                      <a:rot lat="18480000" lon="840000" rev="1380000"/>
                    </a:camera>
                    <a:lightRig rig="threePt" dir="t"/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12" name="Group 211"/>
              <p:cNvGrpSpPr/>
              <p:nvPr/>
            </p:nvGrpSpPr>
            <p:grpSpPr>
              <a:xfrm>
                <a:off x="5239468" y="2872835"/>
                <a:ext cx="537632" cy="1128968"/>
                <a:chOff x="6599426" y="2571209"/>
                <a:chExt cx="537632" cy="1128968"/>
              </a:xfrm>
            </p:grpSpPr>
            <p:cxnSp>
              <p:nvCxnSpPr>
                <p:cNvPr id="219" name="Straight Connector 14"/>
                <p:cNvCxnSpPr/>
                <p:nvPr/>
              </p:nvCxnSpPr>
              <p:spPr>
                <a:xfrm>
                  <a:off x="6599426" y="2830227"/>
                  <a:ext cx="0" cy="82550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rgbClr val="FF008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0" name="Straight Connector 14"/>
                <p:cNvCxnSpPr/>
                <p:nvPr/>
              </p:nvCxnSpPr>
              <p:spPr>
                <a:xfrm>
                  <a:off x="7137058" y="2874677"/>
                  <a:ext cx="0" cy="82550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rgbClr val="FF008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221" name="Straight Connector 14"/>
                <p:cNvCxnSpPr/>
                <p:nvPr/>
              </p:nvCxnSpPr>
              <p:spPr>
                <a:xfrm>
                  <a:off x="6952908" y="2571209"/>
                  <a:ext cx="0" cy="825500"/>
                </a:xfrm>
                <a:prstGeom prst="line">
                  <a:avLst/>
                </a:prstGeom>
                <a:noFill/>
                <a:ln w="19050" cap="rnd" cmpd="sng" algn="ctr">
                  <a:solidFill>
                    <a:srgbClr val="FF0080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grpSp>
            <p:nvGrpSpPr>
              <p:cNvPr id="213" name="Group 212"/>
              <p:cNvGrpSpPr/>
              <p:nvPr/>
            </p:nvGrpSpPr>
            <p:grpSpPr>
              <a:xfrm>
                <a:off x="5194423" y="2776088"/>
                <a:ext cx="632773" cy="466382"/>
                <a:chOff x="5194423" y="3586772"/>
                <a:chExt cx="632773" cy="466382"/>
              </a:xfrm>
            </p:grpSpPr>
            <p:sp>
              <p:nvSpPr>
                <p:cNvPr id="214" name="Isosceles Triangle 155"/>
                <p:cNvSpPr/>
                <p:nvPr/>
              </p:nvSpPr>
              <p:spPr>
                <a:xfrm rot="2314200">
                  <a:off x="5286191" y="3586772"/>
                  <a:ext cx="541005" cy="466382"/>
                </a:xfrm>
                <a:prstGeom prst="triangle">
                  <a:avLst/>
                </a:prstGeom>
                <a:solidFill>
                  <a:schemeClr val="accent2">
                    <a:lumMod val="75000"/>
                  </a:schemeClr>
                </a:solidFill>
                <a:ln w="22225">
                  <a:noFill/>
                  <a:headEnd type="none" w="med" len="med"/>
                  <a:tailEnd type="none" w="med" len="me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perspectiveFront" fov="3600000">
                    <a:rot lat="18480000" lon="840000" rev="1380000"/>
                  </a:camera>
                  <a:lightRig rig="threePt" dir="t"/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15" name="Group 214"/>
                <p:cNvGrpSpPr/>
                <p:nvPr/>
              </p:nvGrpSpPr>
              <p:grpSpPr>
                <a:xfrm>
                  <a:off x="5194423" y="3640919"/>
                  <a:ext cx="627435" cy="384700"/>
                  <a:chOff x="5194423" y="3640919"/>
                  <a:chExt cx="627435" cy="384700"/>
                </a:xfrm>
              </p:grpSpPr>
              <p:sp>
                <p:nvSpPr>
                  <p:cNvPr id="216" name="Oval 215"/>
                  <p:cNvSpPr/>
                  <p:nvPr/>
                </p:nvSpPr>
                <p:spPr>
                  <a:xfrm rot="2314200">
                    <a:off x="5548450" y="3640919"/>
                    <a:ext cx="90081" cy="9008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2222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  <a:scene3d>
                    <a:camera prst="perspectiveFront" fov="3600000">
                      <a:rot lat="18480000" lon="840000" rev="1380000"/>
                    </a:camera>
                    <a:lightRig rig="threePt" dir="t"/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7" name="Oval 216"/>
                  <p:cNvSpPr/>
                  <p:nvPr/>
                </p:nvSpPr>
                <p:spPr>
                  <a:xfrm rot="2314200">
                    <a:off x="5731777" y="3935538"/>
                    <a:ext cx="90081" cy="9008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2222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  <a:scene3d>
                    <a:camera prst="perspectiveFront" fov="3600000">
                      <a:rot lat="18480000" lon="840000" rev="1380000"/>
                    </a:camera>
                    <a:lightRig rig="threePt" dir="t"/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8" name="Oval 217"/>
                  <p:cNvSpPr/>
                  <p:nvPr/>
                </p:nvSpPr>
                <p:spPr>
                  <a:xfrm rot="2314200">
                    <a:off x="5194423" y="3891942"/>
                    <a:ext cx="90081" cy="90081"/>
                  </a:xfrm>
                  <a:prstGeom prst="ellipse">
                    <a:avLst/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22225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  <a:effectLst/>
                  <a:scene3d>
                    <a:camera prst="perspectiveFront" fov="3600000">
                      <a:rot lat="18480000" lon="840000" rev="1380000"/>
                    </a:camera>
                    <a:lightRig rig="threePt" dir="t"/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03" name="TextBox 202"/>
            <p:cNvSpPr txBox="1"/>
            <p:nvPr/>
          </p:nvSpPr>
          <p:spPr>
            <a:xfrm>
              <a:off x="7972902" y="4530228"/>
              <a:ext cx="660232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1" u="none" strike="noStrike" kern="0" cap="none" spc="0" normalizeH="0" baseline="0" noProof="0" dirty="0" err="1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i</a:t>
              </a:r>
              <a:endParaRPr kumimoji="0" lang="en-US" sz="2000" i="1" u="none" strike="noStrike" kern="0" cap="none" spc="0" normalizeH="0" baseline="-2500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"/>
                <a:cs typeface="Times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7984997" y="5667733"/>
              <a:ext cx="660232" cy="40011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1" u="none" strike="noStrike" kern="0" cap="none" spc="0" normalizeH="0" baseline="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j</a:t>
              </a:r>
              <a:endParaRPr kumimoji="0" lang="en-US" sz="2000" i="1" u="none" strike="noStrike" kern="0" cap="none" spc="0" normalizeH="0" baseline="-2500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"/>
                <a:cs typeface="Times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7470743" y="4802145"/>
              <a:ext cx="486907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1" u="none" strike="noStrike" kern="0" cap="none" spc="0" normalizeH="0" baseline="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i</a:t>
              </a:r>
              <a:r>
                <a:rPr kumimoji="0" lang="en-US" i="0" u="none" strike="noStrike" kern="0" cap="none" spc="0" normalizeH="0" baseline="-2500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3</a:t>
              </a:r>
              <a:endParaRPr kumimoji="0" lang="en-US" i="0" u="none" strike="noStrike" kern="0" cap="none" spc="0" normalizeH="0" baseline="-2500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"/>
                <a:cs typeface="Times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8174965" y="4078717"/>
              <a:ext cx="450780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1" u="none" strike="noStrike" kern="0" cap="none" spc="0" normalizeH="0" baseline="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i</a:t>
              </a:r>
              <a:r>
                <a:rPr kumimoji="0" lang="en-US" i="0" u="none" strike="noStrike" kern="0" cap="none" spc="0" normalizeH="0" baseline="-2500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1</a:t>
              </a:r>
              <a:endParaRPr kumimoji="0" lang="en-US" i="0" u="none" strike="noStrike" kern="0" cap="none" spc="0" normalizeH="0" baseline="-2500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"/>
                <a:cs typeface="Times"/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8528668" y="4911383"/>
              <a:ext cx="496505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1" u="none" strike="noStrike" kern="0" cap="none" spc="0" normalizeH="0" baseline="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i</a:t>
              </a:r>
              <a:r>
                <a:rPr kumimoji="0" lang="en-US" i="0" u="none" strike="noStrike" kern="0" cap="none" spc="0" normalizeH="0" baseline="-2500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2</a:t>
              </a:r>
              <a:endParaRPr kumimoji="0" lang="en-US" i="0" u="none" strike="noStrike" kern="0" cap="none" spc="0" normalizeH="0" baseline="-2500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"/>
                <a:cs typeface="Times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7470743" y="5985914"/>
              <a:ext cx="486907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1" u="none" strike="noStrike" kern="0" cap="none" spc="0" normalizeH="0" baseline="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j</a:t>
              </a:r>
              <a:r>
                <a:rPr kumimoji="0" lang="en-US" i="0" u="none" strike="noStrike" kern="0" cap="none" spc="0" normalizeH="0" baseline="-2500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3</a:t>
              </a:r>
              <a:endParaRPr kumimoji="0" lang="en-US" i="0" u="none" strike="noStrike" kern="0" cap="none" spc="0" normalizeH="0" baseline="-2500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"/>
                <a:cs typeface="Times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8528668" y="6081497"/>
              <a:ext cx="496505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1" u="none" strike="noStrike" kern="0" cap="none" spc="0" normalizeH="0" baseline="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j</a:t>
              </a:r>
              <a:r>
                <a:rPr kumimoji="0" lang="en-US" i="0" u="none" strike="noStrike" kern="0" cap="none" spc="0" normalizeH="0" baseline="-2500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2</a:t>
              </a:r>
              <a:endParaRPr kumimoji="0" lang="en-US" i="0" u="none" strike="noStrike" kern="0" cap="none" spc="0" normalizeH="0" baseline="-2500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"/>
                <a:cs typeface="Times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8002245" y="5285862"/>
              <a:ext cx="450780" cy="369332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i="1" u="none" strike="noStrike" kern="0" cap="none" spc="0" normalizeH="0" baseline="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j</a:t>
              </a:r>
              <a:r>
                <a:rPr kumimoji="0" lang="en-US" i="0" u="none" strike="noStrike" kern="0" cap="none" spc="0" normalizeH="0" baseline="-25000" noProof="0" dirty="0" smtClean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rPr>
                <a:t>1</a:t>
              </a:r>
              <a:endParaRPr kumimoji="0" lang="en-US" i="0" u="none" strike="noStrike" kern="0" cap="none" spc="0" normalizeH="0" baseline="-2500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"/>
                <a:cs typeface="Time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838494" y="2322309"/>
            <a:ext cx="728211" cy="1596650"/>
            <a:chOff x="7073177" y="2591647"/>
            <a:chExt cx="553571" cy="1213742"/>
          </a:xfrm>
        </p:grpSpPr>
        <p:pic>
          <p:nvPicPr>
            <p:cNvPr id="180" name="Picture 179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177" y="3535887"/>
              <a:ext cx="553571" cy="269502"/>
            </a:xfrm>
            <a:prstGeom prst="rect">
              <a:avLst/>
            </a:prstGeom>
          </p:spPr>
        </p:pic>
        <p:pic>
          <p:nvPicPr>
            <p:cNvPr id="182" name="Picture 181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3177" y="2591647"/>
              <a:ext cx="495300" cy="233082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5776216" y="1981611"/>
            <a:ext cx="1499810" cy="2440389"/>
            <a:chOff x="6046036" y="1871959"/>
            <a:chExt cx="1499810" cy="2440389"/>
          </a:xfrm>
        </p:grpSpPr>
        <p:grpSp>
          <p:nvGrpSpPr>
            <p:cNvPr id="179" name="Group 178"/>
            <p:cNvGrpSpPr/>
            <p:nvPr/>
          </p:nvGrpSpPr>
          <p:grpSpPr>
            <a:xfrm>
              <a:off x="6046036" y="1871959"/>
              <a:ext cx="1499810" cy="2440389"/>
              <a:chOff x="5995959" y="3955822"/>
              <a:chExt cx="1499810" cy="2440389"/>
            </a:xfrm>
          </p:grpSpPr>
          <p:sp>
            <p:nvSpPr>
              <p:cNvPr id="183" name="Isosceles Triangle 118"/>
              <p:cNvSpPr/>
              <p:nvPr/>
            </p:nvSpPr>
            <p:spPr>
              <a:xfrm>
                <a:off x="6373519" y="5532139"/>
                <a:ext cx="673439" cy="580551"/>
              </a:xfrm>
              <a:prstGeom prst="triangl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Isosceles Triangle 119"/>
              <p:cNvSpPr/>
              <p:nvPr/>
            </p:nvSpPr>
            <p:spPr>
              <a:xfrm>
                <a:off x="6373519" y="4371039"/>
                <a:ext cx="673439" cy="580551"/>
              </a:xfrm>
              <a:prstGeom prst="triangle">
                <a:avLst/>
              </a:prstGeom>
              <a:gradFill rotWithShape="1">
                <a:gsLst>
                  <a:gs pos="0">
                    <a:srgbClr val="4F81BD">
                      <a:tint val="100000"/>
                      <a:shade val="100000"/>
                      <a:satMod val="130000"/>
                    </a:srgbClr>
                  </a:gs>
                  <a:gs pos="100000">
                    <a:srgbClr val="4F81BD">
                      <a:tint val="50000"/>
                      <a:shade val="100000"/>
                      <a:satMod val="350000"/>
                    </a:srgbClr>
                  </a:gs>
                </a:gsLst>
                <a:lin ang="16200000" scaled="0"/>
              </a:gradFill>
              <a:ln>
                <a:noFill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Oval 184"/>
              <p:cNvSpPr/>
              <p:nvPr/>
            </p:nvSpPr>
            <p:spPr>
              <a:xfrm>
                <a:off x="6990895" y="6056627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Oval 185"/>
              <p:cNvSpPr/>
              <p:nvPr/>
            </p:nvSpPr>
            <p:spPr>
              <a:xfrm>
                <a:off x="6317455" y="6056626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Oval 186"/>
              <p:cNvSpPr/>
              <p:nvPr/>
            </p:nvSpPr>
            <p:spPr>
              <a:xfrm>
                <a:off x="6654176" y="4314495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88" name="Straight Connector 187"/>
              <p:cNvCxnSpPr/>
              <p:nvPr/>
            </p:nvCxnSpPr>
            <p:spPr>
              <a:xfrm>
                <a:off x="6373519" y="4951590"/>
                <a:ext cx="336720" cy="580549"/>
              </a:xfrm>
              <a:prstGeom prst="line">
                <a:avLst/>
              </a:prstGeom>
              <a:noFill/>
              <a:ln w="19050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9" name="Straight Connector 188"/>
              <p:cNvCxnSpPr/>
              <p:nvPr/>
            </p:nvCxnSpPr>
            <p:spPr>
              <a:xfrm flipV="1">
                <a:off x="6710239" y="4951590"/>
                <a:ext cx="336719" cy="580549"/>
              </a:xfrm>
              <a:prstGeom prst="line">
                <a:avLst/>
              </a:prstGeom>
              <a:noFill/>
              <a:ln w="19050" cap="flat" cmpd="sng" algn="ctr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90" name="Oval 189"/>
              <p:cNvSpPr/>
              <p:nvPr/>
            </p:nvSpPr>
            <p:spPr>
              <a:xfrm>
                <a:off x="6990895" y="4895525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Oval 190"/>
              <p:cNvSpPr/>
              <p:nvPr/>
            </p:nvSpPr>
            <p:spPr>
              <a:xfrm>
                <a:off x="6654176" y="5476077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Oval 191"/>
              <p:cNvSpPr/>
              <p:nvPr/>
            </p:nvSpPr>
            <p:spPr>
              <a:xfrm>
                <a:off x="6317455" y="4895528"/>
                <a:ext cx="112133" cy="112133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6361559" y="4478324"/>
                <a:ext cx="660232" cy="46166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i="1" u="none" strike="noStrike" kern="0" cap="none" spc="0" normalizeH="0" baseline="0" noProof="0" dirty="0" err="1" smtClean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"/>
                    <a:cs typeface="Times"/>
                  </a:rPr>
                  <a:t>i</a:t>
                </a:r>
                <a:endParaRPr kumimoji="0" lang="en-US" sz="2400" i="1" u="none" strike="noStrike" kern="0" cap="none" spc="0" normalizeH="0" baseline="-25000" noProof="0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endParaRPr>
              </a:p>
            </p:txBody>
          </p:sp>
          <p:sp>
            <p:nvSpPr>
              <p:cNvPr id="194" name="TextBox 193"/>
              <p:cNvSpPr txBox="1"/>
              <p:nvPr/>
            </p:nvSpPr>
            <p:spPr>
              <a:xfrm>
                <a:off x="6373654" y="5591533"/>
                <a:ext cx="660232" cy="461665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i="1" u="none" strike="noStrike" kern="0" cap="none" spc="0" normalizeH="0" baseline="0" noProof="0" dirty="0" smtClean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"/>
                    <a:cs typeface="Times"/>
                  </a:rPr>
                  <a:t>j</a:t>
                </a:r>
                <a:endParaRPr kumimoji="0" lang="en-US" sz="2400" i="1" u="none" strike="noStrike" kern="0" cap="none" spc="0" normalizeH="0" baseline="-25000" noProof="0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5995959" y="4829455"/>
                <a:ext cx="486907" cy="369332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i="1" u="none" strike="noStrike" kern="0" cap="none" spc="0" normalizeH="0" baseline="0" noProof="0" dirty="0" smtClean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"/>
                    <a:cs typeface="Times"/>
                  </a:rPr>
                  <a:t>i</a:t>
                </a:r>
                <a:r>
                  <a:rPr kumimoji="0" lang="en-US" i="0" u="none" strike="noStrike" kern="0" cap="none" spc="0" normalizeH="0" baseline="-25000" noProof="0" dirty="0" smtClean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"/>
                    <a:cs typeface="Times"/>
                  </a:rPr>
                  <a:t>3</a:t>
                </a:r>
                <a:endParaRPr kumimoji="0" lang="en-US" i="0" u="none" strike="noStrike" kern="0" cap="none" spc="0" normalizeH="0" baseline="-25000" noProof="0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endParaRPr>
              </a:p>
            </p:txBody>
          </p:sp>
          <p:sp>
            <p:nvSpPr>
              <p:cNvPr id="196" name="TextBox 195"/>
              <p:cNvSpPr txBox="1"/>
              <p:nvPr/>
            </p:nvSpPr>
            <p:spPr>
              <a:xfrm>
                <a:off x="6481701" y="3955822"/>
                <a:ext cx="450780" cy="369332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i="1" u="none" strike="noStrike" kern="0" cap="none" spc="0" normalizeH="0" baseline="0" noProof="0" dirty="0" smtClean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"/>
                    <a:cs typeface="Times"/>
                  </a:rPr>
                  <a:t>i</a:t>
                </a:r>
                <a:r>
                  <a:rPr kumimoji="0" lang="en-US" i="0" u="none" strike="noStrike" kern="0" cap="none" spc="0" normalizeH="0" baseline="-25000" noProof="0" dirty="0" smtClean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"/>
                    <a:cs typeface="Times"/>
                  </a:rPr>
                  <a:t>1</a:t>
                </a:r>
                <a:endParaRPr kumimoji="0" lang="en-US" i="0" u="none" strike="noStrike" kern="0" cap="none" spc="0" normalizeH="0" baseline="-25000" noProof="0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endParaRPr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6999264" y="4829453"/>
                <a:ext cx="496505" cy="369332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i="1" u="none" strike="noStrike" kern="0" cap="none" spc="0" normalizeH="0" baseline="0" noProof="0" dirty="0" smtClean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"/>
                    <a:cs typeface="Times"/>
                  </a:rPr>
                  <a:t>i</a:t>
                </a:r>
                <a:r>
                  <a:rPr kumimoji="0" lang="en-US" i="0" u="none" strike="noStrike" kern="0" cap="none" spc="0" normalizeH="0" baseline="-25000" noProof="0" dirty="0" smtClean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"/>
                    <a:cs typeface="Times"/>
                  </a:rPr>
                  <a:t>2</a:t>
                </a:r>
                <a:endParaRPr kumimoji="0" lang="en-US" i="0" u="none" strike="noStrike" kern="0" cap="none" spc="0" normalizeH="0" baseline="-25000" noProof="0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endParaRPr>
              </a:p>
            </p:txBody>
          </p:sp>
          <p:grpSp>
            <p:nvGrpSpPr>
              <p:cNvPr id="198" name="Group 197"/>
              <p:cNvGrpSpPr/>
              <p:nvPr/>
            </p:nvGrpSpPr>
            <p:grpSpPr>
              <a:xfrm>
                <a:off x="5995959" y="6026877"/>
                <a:ext cx="1474410" cy="369334"/>
                <a:chOff x="7208761" y="2663764"/>
                <a:chExt cx="1474410" cy="369334"/>
              </a:xfrm>
            </p:grpSpPr>
            <p:sp>
              <p:nvSpPr>
                <p:cNvPr id="200" name="TextBox 199"/>
                <p:cNvSpPr txBox="1"/>
                <p:nvPr/>
              </p:nvSpPr>
              <p:spPr>
                <a:xfrm>
                  <a:off x="7208761" y="2663766"/>
                  <a:ext cx="486907" cy="369332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i="1" u="none" strike="noStrike" kern="0" cap="none" spc="0" normalizeH="0" baseline="0" noProof="0" dirty="0" smtClean="0">
                      <a:ln w="1905"/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Times"/>
                      <a:cs typeface="Times"/>
                    </a:rPr>
                    <a:t>j</a:t>
                  </a:r>
                  <a:r>
                    <a:rPr kumimoji="0" lang="en-US" i="0" u="none" strike="noStrike" kern="0" cap="none" spc="0" normalizeH="0" baseline="-25000" noProof="0" dirty="0" smtClean="0">
                      <a:ln w="1905"/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Times"/>
                      <a:cs typeface="Times"/>
                    </a:rPr>
                    <a:t>3</a:t>
                  </a:r>
                  <a:endParaRPr kumimoji="0" lang="en-US" i="0" u="none" strike="noStrike" kern="0" cap="none" spc="0" normalizeH="0" baseline="-25000" noProof="0" dirty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"/>
                    <a:cs typeface="Times"/>
                  </a:endParaRPr>
                </a:p>
              </p:txBody>
            </p:sp>
            <p:sp>
              <p:nvSpPr>
                <p:cNvPr id="201" name="TextBox 200"/>
                <p:cNvSpPr txBox="1"/>
                <p:nvPr/>
              </p:nvSpPr>
              <p:spPr>
                <a:xfrm>
                  <a:off x="8186666" y="2663764"/>
                  <a:ext cx="496505" cy="369332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i="1" u="none" strike="noStrike" kern="0" cap="none" spc="0" normalizeH="0" baseline="0" noProof="0" dirty="0" smtClean="0">
                      <a:ln w="1905"/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Times"/>
                      <a:cs typeface="Times"/>
                    </a:rPr>
                    <a:t>j</a:t>
                  </a:r>
                  <a:r>
                    <a:rPr kumimoji="0" lang="en-US" i="0" u="none" strike="noStrike" kern="0" cap="none" spc="0" normalizeH="0" baseline="-25000" noProof="0" dirty="0" smtClean="0">
                      <a:ln w="1905"/>
                      <a:effectLst>
                        <a:innerShdw blurRad="69850" dist="43180" dir="5400000">
                          <a:srgbClr val="000000">
                            <a:alpha val="65000"/>
                          </a:srgbClr>
                        </a:innerShdw>
                      </a:effectLst>
                      <a:uLnTx/>
                      <a:uFillTx/>
                      <a:latin typeface="Times"/>
                      <a:cs typeface="Times"/>
                    </a:rPr>
                    <a:t>2</a:t>
                  </a:r>
                  <a:endParaRPr kumimoji="0" lang="en-US" i="0" u="none" strike="noStrike" kern="0" cap="none" spc="0" normalizeH="0" baseline="-25000" noProof="0" dirty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"/>
                    <a:cs typeface="Times"/>
                  </a:endParaRPr>
                </a:p>
              </p:txBody>
            </p:sp>
          </p:grpSp>
          <p:sp>
            <p:nvSpPr>
              <p:cNvPr id="199" name="TextBox 198"/>
              <p:cNvSpPr txBox="1"/>
              <p:nvPr/>
            </p:nvSpPr>
            <p:spPr>
              <a:xfrm>
                <a:off x="6701852" y="5285862"/>
                <a:ext cx="450780" cy="369332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i="1" u="none" strike="noStrike" kern="0" cap="none" spc="0" normalizeH="0" baseline="0" noProof="0" dirty="0" smtClean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"/>
                    <a:cs typeface="Times"/>
                  </a:rPr>
                  <a:t>j</a:t>
                </a:r>
                <a:r>
                  <a:rPr kumimoji="0" lang="en-US" i="0" u="none" strike="noStrike" kern="0" cap="none" spc="0" normalizeH="0" baseline="-25000" noProof="0" dirty="0" smtClean="0">
                    <a:ln w="1905"/>
                    <a:effectLst>
                      <a:innerShdw blurRad="69850" dist="43180" dir="5400000">
                        <a:srgbClr val="000000">
                          <a:alpha val="65000"/>
                        </a:srgbClr>
                      </a:innerShdw>
                    </a:effectLst>
                    <a:uLnTx/>
                    <a:uFillTx/>
                    <a:latin typeface="Times"/>
                    <a:cs typeface="Times"/>
                  </a:rPr>
                  <a:t>1</a:t>
                </a:r>
                <a:endParaRPr kumimoji="0" lang="en-US" i="0" u="none" strike="noStrike" kern="0" cap="none" spc="0" normalizeH="0" baseline="-25000" noProof="0" dirty="0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Times"/>
                  <a:cs typeface="Times"/>
                </a:endParaRPr>
              </a:p>
            </p:txBody>
          </p:sp>
        </p:grpSp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4520" y="2910436"/>
              <a:ext cx="179753" cy="161778"/>
            </a:xfrm>
            <a:prstGeom prst="rect">
              <a:avLst/>
            </a:prstGeom>
          </p:spPr>
        </p:pic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7564" y="3373388"/>
              <a:ext cx="191737" cy="17376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14420" y="2403270"/>
            <a:ext cx="4534424" cy="1790198"/>
            <a:chOff x="1014420" y="2403270"/>
            <a:chExt cx="4534424" cy="1790198"/>
          </a:xfrm>
        </p:grpSpPr>
        <p:sp>
          <p:nvSpPr>
            <p:cNvPr id="72" name="Rounded Rectangle 71"/>
            <p:cNvSpPr/>
            <p:nvPr/>
          </p:nvSpPr>
          <p:spPr>
            <a:xfrm>
              <a:off x="2706687" y="2403270"/>
              <a:ext cx="802745" cy="420540"/>
            </a:xfrm>
            <a:prstGeom prst="roundRect">
              <a:avLst>
                <a:gd name="adj" fmla="val 11321"/>
              </a:avLst>
            </a:prstGeom>
            <a:noFill/>
            <a:ln w="28575" cmpd="sng">
              <a:solidFill>
                <a:srgbClr val="FF00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Line Callout 2 73"/>
            <p:cNvSpPr/>
            <p:nvPr/>
          </p:nvSpPr>
          <p:spPr>
            <a:xfrm>
              <a:off x="1014420" y="3203388"/>
              <a:ext cx="4534424" cy="990080"/>
            </a:xfrm>
            <a:prstGeom prst="borderCallout2">
              <a:avLst>
                <a:gd name="adj1" fmla="val -5301"/>
                <a:gd name="adj2" fmla="val 21929"/>
                <a:gd name="adj3" fmla="val -29153"/>
                <a:gd name="adj4" fmla="val 21866"/>
                <a:gd name="adj5" fmla="val -45034"/>
                <a:gd name="adj6" fmla="val 34328"/>
              </a:avLst>
            </a:prstGeom>
            <a:solidFill>
              <a:schemeClr val="bg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Optima" charset="0"/>
                <a:ea typeface="Optima" charset="0"/>
                <a:cs typeface="Optima" charset="0"/>
              </a:endParaRPr>
            </a:p>
          </p:txBody>
        </p:sp>
        <p:grpSp>
          <p:nvGrpSpPr>
            <p:cNvPr id="75" name="Group 74"/>
            <p:cNvGrpSpPr/>
            <p:nvPr/>
          </p:nvGrpSpPr>
          <p:grpSpPr>
            <a:xfrm>
              <a:off x="1209265" y="3335124"/>
              <a:ext cx="4132391" cy="731556"/>
              <a:chOff x="1008747" y="3024788"/>
              <a:chExt cx="4834890" cy="855918"/>
            </a:xfrm>
          </p:grpSpPr>
          <p:pic>
            <p:nvPicPr>
              <p:cNvPr id="76" name="Picture 75" descr="latex-image-1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087" y="3550944"/>
                <a:ext cx="4781550" cy="329762"/>
              </a:xfrm>
              <a:prstGeom prst="rect">
                <a:avLst/>
              </a:prstGeom>
            </p:spPr>
          </p:pic>
          <p:pic>
            <p:nvPicPr>
              <p:cNvPr id="77" name="Picture 76" descr="latex-image-1.pdf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8747" y="3024788"/>
                <a:ext cx="3409950" cy="481940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457199" y="4328751"/>
            <a:ext cx="8441753" cy="2411634"/>
            <a:chOff x="457199" y="4328751"/>
            <a:chExt cx="8441753" cy="2411634"/>
          </a:xfrm>
        </p:grpSpPr>
        <p:grpSp>
          <p:nvGrpSpPr>
            <p:cNvPr id="7" name="Group 6"/>
            <p:cNvGrpSpPr/>
            <p:nvPr/>
          </p:nvGrpSpPr>
          <p:grpSpPr>
            <a:xfrm>
              <a:off x="457199" y="4328751"/>
              <a:ext cx="8441753" cy="2333806"/>
              <a:chOff x="457199" y="4328751"/>
              <a:chExt cx="8441753" cy="2333806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773796" y="5801061"/>
                <a:ext cx="2125156" cy="861496"/>
                <a:chOff x="4233176" y="2403201"/>
                <a:chExt cx="1515750" cy="614455"/>
              </a:xfrm>
            </p:grpSpPr>
            <p:pic>
              <p:nvPicPr>
                <p:cNvPr id="178" name="Picture 177" descr="latex-image-1.pdf"/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82885" y="2539458"/>
                  <a:ext cx="1257300" cy="355600"/>
                </a:xfrm>
                <a:prstGeom prst="rect">
                  <a:avLst/>
                </a:prstGeom>
              </p:spPr>
            </p:pic>
            <p:sp>
              <p:nvSpPr>
                <p:cNvPr id="5" name="Rectangle 4"/>
                <p:cNvSpPr/>
                <p:nvPr/>
              </p:nvSpPr>
              <p:spPr>
                <a:xfrm>
                  <a:off x="4233176" y="2403201"/>
                  <a:ext cx="1515750" cy="614455"/>
                </a:xfrm>
                <a:prstGeom prst="rect">
                  <a:avLst/>
                </a:prstGeom>
                <a:noFill/>
                <a:ln w="28575" cmpd="sng">
                  <a:solidFill>
                    <a:srgbClr val="FF008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1" name="TextBox 180"/>
              <p:cNvSpPr txBox="1"/>
              <p:nvPr/>
            </p:nvSpPr>
            <p:spPr>
              <a:xfrm>
                <a:off x="457199" y="4328751"/>
                <a:ext cx="55278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Lucida Grande"/>
                  <a:buChar char="➤"/>
                </a:pPr>
                <a:r>
                  <a:rPr lang="en-US" dirty="0" smtClean="0">
                    <a:latin typeface="Times"/>
                    <a:cs typeface="Times"/>
                  </a:rPr>
                  <a:t>Effective Hamiltonian for </a:t>
                </a:r>
                <a:r>
                  <a:rPr lang="en-US" i="1" dirty="0" smtClean="0">
                    <a:latin typeface="Times"/>
                    <a:cs typeface="Times"/>
                  </a:rPr>
                  <a:t>J</a:t>
                </a:r>
                <a:r>
                  <a:rPr lang="en-US" dirty="0" smtClean="0">
                    <a:latin typeface="Times"/>
                    <a:cs typeface="Times"/>
                  </a:rPr>
                  <a:t> &gt;&gt; </a:t>
                </a:r>
                <a:r>
                  <a:rPr lang="en-US" i="1" dirty="0" smtClean="0">
                    <a:latin typeface="Times"/>
                    <a:cs typeface="Times"/>
                  </a:rPr>
                  <a:t>J</a:t>
                </a:r>
                <a:r>
                  <a:rPr lang="en-US" baseline="-25000" dirty="0" smtClean="0">
                    <a:latin typeface="Times"/>
                    <a:cs typeface="Times"/>
                  </a:rPr>
                  <a:t>1</a:t>
                </a:r>
                <a:r>
                  <a:rPr lang="en-US" dirty="0" smtClean="0">
                    <a:latin typeface="Times"/>
                    <a:cs typeface="Times"/>
                  </a:rPr>
                  <a:t>’, </a:t>
                </a:r>
                <a:r>
                  <a:rPr lang="en-US" i="1" dirty="0" smtClean="0">
                    <a:latin typeface="Times"/>
                    <a:cs typeface="Times"/>
                  </a:rPr>
                  <a:t>J</a:t>
                </a:r>
                <a:r>
                  <a:rPr lang="en-US" baseline="-25000" dirty="0" smtClean="0">
                    <a:latin typeface="Times"/>
                    <a:cs typeface="Times"/>
                  </a:rPr>
                  <a:t>2</a:t>
                </a:r>
                <a:r>
                  <a:rPr lang="en-US" dirty="0" smtClean="0">
                    <a:latin typeface="Times"/>
                    <a:cs typeface="Times"/>
                  </a:rPr>
                  <a:t>”</a:t>
                </a:r>
                <a:endParaRPr lang="en-US" dirty="0">
                  <a:latin typeface="Times"/>
                  <a:cs typeface="Times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3341" y="4791340"/>
              <a:ext cx="6239435" cy="19490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736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  <a:effectLst/>
        </p:spPr>
        <p:txBody>
          <a:bodyPr>
            <a:noAutofit/>
          </a:bodyPr>
          <a:lstStyle/>
          <a:p>
            <a:r>
              <a:rPr lang="en-US" altLang="ja-JP" sz="3600" dirty="0" smtClean="0">
                <a:effectLst/>
                <a:latin typeface="Optima"/>
                <a:cs typeface="Optima"/>
              </a:rPr>
              <a:t>MF theory for the simple lattice</a:t>
            </a:r>
            <a:endParaRPr lang="en-US" sz="3600" baseline="-25000" dirty="0">
              <a:solidFill>
                <a:srgbClr val="FF0080"/>
              </a:solidFill>
              <a:effectLst/>
              <a:latin typeface="Optima"/>
              <a:cs typeface="Optima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2612185" y="893127"/>
            <a:ext cx="3961023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500" dirty="0" smtClean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Kamiya and Batista, </a:t>
            </a:r>
            <a:r>
              <a:rPr lang="en-US" sz="1500" dirty="0" smtClean="0">
                <a:latin typeface="Optima"/>
                <a:ea typeface="小塚ゴシック Pr6N R"/>
                <a:cs typeface="Optima"/>
              </a:rPr>
              <a:t>PRL </a:t>
            </a:r>
            <a:r>
              <a:rPr lang="en-US" sz="1500" b="1" dirty="0">
                <a:latin typeface="Optima"/>
                <a:ea typeface="小塚ゴシック Pr6N R"/>
                <a:cs typeface="Optima"/>
              </a:rPr>
              <a:t>108</a:t>
            </a:r>
            <a:r>
              <a:rPr lang="en-US" sz="1500" dirty="0">
                <a:latin typeface="Optima"/>
                <a:ea typeface="小塚ゴシック Pr6N R"/>
                <a:cs typeface="Optima"/>
              </a:rPr>
              <a:t>, 097202 (2012</a:t>
            </a:r>
            <a:r>
              <a:rPr lang="en-US" sz="1500" dirty="0" smtClean="0">
                <a:latin typeface="Optima"/>
                <a:ea typeface="小塚ゴシック Pr6N R"/>
                <a:cs typeface="Optima"/>
              </a:rPr>
              <a:t>)</a:t>
            </a:r>
            <a:endParaRPr lang="en-US" sz="1500" dirty="0">
              <a:latin typeface="Optima"/>
              <a:ea typeface="小塚ゴシック Pr6N R"/>
              <a:cs typeface="Optima"/>
            </a:endParaRPr>
          </a:p>
        </p:txBody>
      </p:sp>
      <p:pic>
        <p:nvPicPr>
          <p:cNvPr id="39" name="Picture 38" descr="phase-diagram.eps"/>
          <p:cNvPicPr>
            <a:picLocks noChangeAspect="1"/>
          </p:cNvPicPr>
          <p:nvPr/>
        </p:nvPicPr>
        <p:blipFill rotWithShape="1">
          <a:blip r:embed="rId3"/>
          <a:srcRect l="6471" r="-1152" b="6887"/>
          <a:stretch/>
        </p:blipFill>
        <p:spPr>
          <a:xfrm>
            <a:off x="2565806" y="2615382"/>
            <a:ext cx="4120444" cy="2814197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 rot="16200000">
            <a:off x="1453459" y="3710884"/>
            <a:ext cx="190493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magnetic field</a:t>
            </a:r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783393" y="5420848"/>
            <a:ext cx="37646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interlayer coupling</a:t>
            </a:r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226145" y="5431090"/>
            <a:ext cx="7119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AFM</a:t>
            </a:r>
            <a:endParaRPr lang="en-US" sz="2000" dirty="0">
              <a:latin typeface="Optima"/>
              <a:cs typeface="Optima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2539830" y="5431090"/>
            <a:ext cx="5409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FM</a:t>
            </a:r>
            <a:endParaRPr lang="en-US" sz="2000" dirty="0">
              <a:latin typeface="Optima"/>
              <a:cs typeface="Optima"/>
            </a:endParaRPr>
          </a:p>
        </p:txBody>
      </p:sp>
      <p:pic>
        <p:nvPicPr>
          <p:cNvPr id="2" name="Picture 1" descr="Untitled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128" y="3338477"/>
            <a:ext cx="134930" cy="871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Untitled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128" y="2785119"/>
            <a:ext cx="132119" cy="87142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15" name="Picture 114" descr="Untitled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99" y="3338477"/>
            <a:ext cx="134930" cy="871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6" name="Picture 115" descr="Untitled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599" y="2785119"/>
            <a:ext cx="132119" cy="8714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Rectangle 10"/>
          <p:cNvSpPr/>
          <p:nvPr/>
        </p:nvSpPr>
        <p:spPr>
          <a:xfrm>
            <a:off x="2952449" y="2850069"/>
            <a:ext cx="146754" cy="36124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2" name="Picture 141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87897" y="3102491"/>
            <a:ext cx="72671" cy="7583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7" name="Group 16"/>
          <p:cNvGrpSpPr/>
          <p:nvPr/>
        </p:nvGrpSpPr>
        <p:grpSpPr>
          <a:xfrm>
            <a:off x="76200" y="4108895"/>
            <a:ext cx="2222499" cy="2270200"/>
            <a:chOff x="76200" y="4108895"/>
            <a:chExt cx="2222499" cy="2270200"/>
          </a:xfrm>
        </p:grpSpPr>
        <p:grpSp>
          <p:nvGrpSpPr>
            <p:cNvPr id="220" name="Group 219"/>
            <p:cNvGrpSpPr/>
            <p:nvPr/>
          </p:nvGrpSpPr>
          <p:grpSpPr>
            <a:xfrm>
              <a:off x="204610" y="4108895"/>
              <a:ext cx="1846140" cy="1692678"/>
              <a:chOff x="539760" y="4069976"/>
              <a:chExt cx="1983498" cy="1818616"/>
            </a:xfrm>
          </p:grpSpPr>
          <p:sp>
            <p:nvSpPr>
              <p:cNvPr id="221" name="Rounded Rectangle 220"/>
              <p:cNvSpPr/>
              <p:nvPr/>
            </p:nvSpPr>
            <p:spPr>
              <a:xfrm>
                <a:off x="539760" y="4069976"/>
                <a:ext cx="1983498" cy="1763434"/>
              </a:xfrm>
              <a:prstGeom prst="roundRect">
                <a:avLst>
                  <a:gd name="adj" fmla="val 7331"/>
                </a:avLst>
              </a:prstGeom>
              <a:solidFill>
                <a:srgbClr val="D7ECF4"/>
              </a:solidFill>
              <a:ln w="28575" cap="flat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22" name="Group 50"/>
              <p:cNvGrpSpPr/>
              <p:nvPr/>
            </p:nvGrpSpPr>
            <p:grpSpPr>
              <a:xfrm>
                <a:off x="779711" y="4189967"/>
                <a:ext cx="1642005" cy="1698625"/>
                <a:chOff x="3988644" y="1866830"/>
                <a:chExt cx="2076157" cy="2147747"/>
              </a:xfrm>
            </p:grpSpPr>
            <p:grpSp>
              <p:nvGrpSpPr>
                <p:cNvPr id="227" name="Group 48"/>
                <p:cNvGrpSpPr/>
                <p:nvPr/>
              </p:nvGrpSpPr>
              <p:grpSpPr>
                <a:xfrm>
                  <a:off x="3988644" y="1866830"/>
                  <a:ext cx="2076157" cy="2147747"/>
                  <a:chOff x="3988642" y="1866694"/>
                  <a:chExt cx="2076155" cy="2147591"/>
                </a:xfrm>
                <a:scene3d>
                  <a:camera prst="isometricTopUp">
                    <a:rot lat="19476000" lon="18882001" rev="3612000"/>
                  </a:camera>
                  <a:lightRig rig="threePt" dir="t"/>
                </a:scene3d>
              </p:grpSpPr>
              <p:sp>
                <p:nvSpPr>
                  <p:cNvPr id="232" name="Isosceles Triangle 7"/>
                  <p:cNvSpPr/>
                  <p:nvPr/>
                </p:nvSpPr>
                <p:spPr>
                  <a:xfrm>
                    <a:off x="3988642" y="3298421"/>
                    <a:ext cx="830463" cy="715864"/>
                  </a:xfrm>
                  <a:prstGeom prst="triangl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>
                    <a:noFill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Isosceles Triangle 8"/>
                  <p:cNvSpPr/>
                  <p:nvPr/>
                </p:nvSpPr>
                <p:spPr>
                  <a:xfrm>
                    <a:off x="4403872" y="2582558"/>
                    <a:ext cx="830463" cy="715864"/>
                  </a:xfrm>
                  <a:prstGeom prst="triangle">
                    <a:avLst/>
                  </a:prstGeom>
                  <a:noFill/>
                  <a:ln w="9525" cap="flat" cmpd="sng" algn="ctr">
                    <a:solidFill>
                      <a:sysClr val="window" lastClr="FFFFFF">
                        <a:lumMod val="50000"/>
                      </a:sysClr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4" name="Isosceles Triangle 233"/>
                  <p:cNvSpPr/>
                  <p:nvPr/>
                </p:nvSpPr>
                <p:spPr>
                  <a:xfrm>
                    <a:off x="5234334" y="2582558"/>
                    <a:ext cx="830463" cy="715864"/>
                  </a:xfrm>
                  <a:prstGeom prst="triangl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>
                    <a:noFill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5" name="Isosceles Triangle 234"/>
                  <p:cNvSpPr/>
                  <p:nvPr/>
                </p:nvSpPr>
                <p:spPr>
                  <a:xfrm>
                    <a:off x="3988642" y="1866694"/>
                    <a:ext cx="830463" cy="715864"/>
                  </a:xfrm>
                  <a:prstGeom prst="triangl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>
                    <a:noFill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36" name="Straight Connector 235"/>
                  <p:cNvCxnSpPr/>
                  <p:nvPr/>
                </p:nvCxnSpPr>
                <p:spPr>
                  <a:xfrm flipV="1">
                    <a:off x="4404666" y="3056243"/>
                    <a:ext cx="1244899" cy="721602"/>
                  </a:xfrm>
                  <a:prstGeom prst="line">
                    <a:avLst/>
                  </a:prstGeom>
                  <a:noFill/>
                  <a:ln w="539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7" name="Straight Connector 236"/>
                  <p:cNvCxnSpPr/>
                  <p:nvPr/>
                </p:nvCxnSpPr>
                <p:spPr>
                  <a:xfrm rot="5400000" flipH="1" flipV="1">
                    <a:off x="3694773" y="3070333"/>
                    <a:ext cx="1416610" cy="1588"/>
                  </a:xfrm>
                  <a:prstGeom prst="line">
                    <a:avLst/>
                  </a:prstGeom>
                  <a:noFill/>
                  <a:ln w="53975" cap="rnd" cmpd="sng" algn="ctr">
                    <a:solidFill>
                      <a:sysClr val="windowText" lastClr="000000"/>
                    </a:solidFill>
                    <a:prstDash val="dash"/>
                    <a:miter lim="800000"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8" name="Straight Connector 237"/>
                  <p:cNvCxnSpPr/>
                  <p:nvPr/>
                </p:nvCxnSpPr>
                <p:spPr>
                  <a:xfrm>
                    <a:off x="4404666" y="2362818"/>
                    <a:ext cx="1244900" cy="693422"/>
                  </a:xfrm>
                  <a:prstGeom prst="line">
                    <a:avLst/>
                  </a:prstGeom>
                  <a:noFill/>
                  <a:ln w="53975" cap="rnd" cmpd="sng" algn="ctr">
                    <a:solidFill>
                      <a:sysClr val="windowText" lastClr="000000"/>
                    </a:solidFill>
                    <a:prstDash val="solid"/>
                    <a:miter lim="800000"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9" name="Straight Connector 238"/>
                  <p:cNvCxnSpPr>
                    <a:stCxn id="235" idx="2"/>
                  </p:cNvCxnSpPr>
                  <p:nvPr/>
                </p:nvCxnSpPr>
                <p:spPr>
                  <a:xfrm rot="16200000" flipH="1">
                    <a:off x="3838327" y="2732871"/>
                    <a:ext cx="715864" cy="415232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7F7F7F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0" name="Straight Connector 239"/>
                  <p:cNvCxnSpPr>
                    <a:endCxn id="234" idx="2"/>
                  </p:cNvCxnSpPr>
                  <p:nvPr/>
                </p:nvCxnSpPr>
                <p:spPr>
                  <a:xfrm rot="5400000" flipH="1" flipV="1">
                    <a:off x="4668790" y="3448738"/>
                    <a:ext cx="715864" cy="41523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7F7F7F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1" name="Straight Connector 240"/>
                  <p:cNvCxnSpPr>
                    <a:stCxn id="235" idx="4"/>
                    <a:endCxn id="234" idx="0"/>
                  </p:cNvCxnSpPr>
                  <p:nvPr/>
                </p:nvCxnSpPr>
                <p:spPr>
                  <a:xfrm rot="16200000" flipH="1">
                    <a:off x="5234338" y="2167516"/>
                    <a:ext cx="1588" cy="830462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7F7F7F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28" name="Group 38"/>
                <p:cNvGrpSpPr/>
                <p:nvPr/>
              </p:nvGrpSpPr>
              <p:grpSpPr>
                <a:xfrm>
                  <a:off x="4326107" y="1968435"/>
                  <a:ext cx="1510546" cy="1962510"/>
                  <a:chOff x="6570114" y="3377793"/>
                  <a:chExt cx="1510563" cy="1962510"/>
                </a:xfrm>
                <a:scene3d>
                  <a:camera prst="isometricTopUp">
                    <a:rot lat="19476000" lon="18882001" rev="3612000"/>
                  </a:camera>
                  <a:lightRig rig="threePt" dir="t"/>
                </a:scene3d>
              </p:grpSpPr>
              <p:sp>
                <p:nvSpPr>
                  <p:cNvPr id="229" name="Up Arrow 228"/>
                  <p:cNvSpPr/>
                  <p:nvPr/>
                </p:nvSpPr>
                <p:spPr>
                  <a:xfrm>
                    <a:off x="6570116" y="4810419"/>
                    <a:ext cx="262465" cy="529884"/>
                  </a:xfrm>
                  <a:prstGeom prst="upArrow">
                    <a:avLst>
                      <a:gd name="adj1" fmla="val 30645"/>
                      <a:gd name="adj2" fmla="val 79032"/>
                    </a:avLst>
                  </a:prstGeom>
                  <a:solidFill>
                    <a:srgbClr val="FFFF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Up Arrow 229"/>
                  <p:cNvSpPr/>
                  <p:nvPr/>
                </p:nvSpPr>
                <p:spPr>
                  <a:xfrm>
                    <a:off x="6570114" y="3377793"/>
                    <a:ext cx="262465" cy="529884"/>
                  </a:xfrm>
                  <a:prstGeom prst="upArrow">
                    <a:avLst>
                      <a:gd name="adj1" fmla="val 30645"/>
                      <a:gd name="adj2" fmla="val 79032"/>
                    </a:avLst>
                  </a:prstGeom>
                  <a:solidFill>
                    <a:srgbClr val="FFFF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Up Arrow 230"/>
                  <p:cNvSpPr/>
                  <p:nvPr/>
                </p:nvSpPr>
                <p:spPr>
                  <a:xfrm flipV="1">
                    <a:off x="7818212" y="4094504"/>
                    <a:ext cx="262465" cy="529884"/>
                  </a:xfrm>
                  <a:prstGeom prst="upArrow">
                    <a:avLst>
                      <a:gd name="adj1" fmla="val 30645"/>
                      <a:gd name="adj2" fmla="val 79032"/>
                    </a:avLst>
                  </a:prstGeom>
                  <a:solidFill>
                    <a:srgbClr val="FFFF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23" name="Group 51"/>
              <p:cNvGrpSpPr/>
              <p:nvPr/>
            </p:nvGrpSpPr>
            <p:grpSpPr>
              <a:xfrm>
                <a:off x="839003" y="4314547"/>
                <a:ext cx="1298465" cy="1066900"/>
                <a:chOff x="4063620" y="2052068"/>
                <a:chExt cx="1641773" cy="1348995"/>
              </a:xfrm>
              <a:solidFill>
                <a:srgbClr val="FF0000"/>
              </a:solidFill>
            </p:grpSpPr>
            <p:sp>
              <p:nvSpPr>
                <p:cNvPr id="224" name="Up Arrow 4"/>
                <p:cNvSpPr/>
                <p:nvPr/>
              </p:nvSpPr>
              <p:spPr>
                <a:xfrm>
                  <a:off x="5103094" y="2871179"/>
                  <a:ext cx="262466" cy="529884"/>
                </a:xfrm>
                <a:prstGeom prst="upArrow">
                  <a:avLst>
                    <a:gd name="adj1" fmla="val 30645"/>
                    <a:gd name="adj2" fmla="val 79032"/>
                  </a:avLst>
                </a:prstGeom>
                <a:grpFill/>
                <a:ln w="9525" cap="flat" cmpd="sng" algn="ctr">
                  <a:solidFill>
                    <a:srgbClr val="FF0000"/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prst="riblet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5" name="Up Arrow 5"/>
                <p:cNvSpPr/>
                <p:nvPr/>
              </p:nvSpPr>
              <p:spPr>
                <a:xfrm>
                  <a:off x="4063620" y="2258779"/>
                  <a:ext cx="262466" cy="529884"/>
                </a:xfrm>
                <a:prstGeom prst="upArrow">
                  <a:avLst>
                    <a:gd name="adj1" fmla="val 30645"/>
                    <a:gd name="adj2" fmla="val 79032"/>
                  </a:avLst>
                </a:prstGeom>
                <a:grpFill/>
                <a:ln w="9525" cap="flat" cmpd="sng" algn="ctr">
                  <a:solidFill>
                    <a:srgbClr val="FF0000"/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prst="riblet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6" name="Up Arrow 6"/>
                <p:cNvSpPr/>
                <p:nvPr/>
              </p:nvSpPr>
              <p:spPr>
                <a:xfrm flipV="1">
                  <a:off x="5442927" y="2052068"/>
                  <a:ext cx="262466" cy="529884"/>
                </a:xfrm>
                <a:prstGeom prst="upArrow">
                  <a:avLst>
                    <a:gd name="adj1" fmla="val 30645"/>
                    <a:gd name="adj2" fmla="val 79032"/>
                  </a:avLst>
                </a:prstGeom>
                <a:grpFill/>
                <a:ln w="9525" cap="flat" cmpd="sng" algn="ctr">
                  <a:solidFill>
                    <a:srgbClr val="FF0000"/>
                  </a:solidFill>
                  <a:prstDash val="solid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101600" prst="riblet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99" name="Rectangle 498"/>
            <p:cNvSpPr/>
            <p:nvPr/>
          </p:nvSpPr>
          <p:spPr>
            <a:xfrm>
              <a:off x="76200" y="5794319"/>
              <a:ext cx="2222499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dirty="0" err="1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ferri</a:t>
              </a:r>
              <a:r>
                <a:rPr lang="en-US" sz="1600" dirty="0" err="1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magnetic</a:t>
              </a:r>
              <a:r>
                <a:rPr lang="en-US" sz="1600" dirty="0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-</a:t>
              </a:r>
              <a:r>
                <a:rPr lang="en-US" sz="1600" i="1" dirty="0" err="1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ferri</a:t>
              </a:r>
              <a:r>
                <a:rPr lang="en-US" sz="1600" i="1" dirty="0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-</a:t>
              </a:r>
              <a:r>
                <a:rPr lang="en-US" sz="1600" dirty="0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electric (</a:t>
              </a:r>
              <a:r>
                <a:rPr lang="en-US" sz="1600" dirty="0" smtClean="0">
                  <a:solidFill>
                    <a:srgbClr val="FF0080"/>
                  </a:solidFill>
                  <a:latin typeface="Times" charset="0"/>
                  <a:ea typeface="Times" charset="0"/>
                  <a:cs typeface="Times" charset="0"/>
                </a:rPr>
                <a:t>FIM-FIE</a:t>
              </a:r>
              <a:r>
                <a:rPr lang="en-US" sz="1600" dirty="0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) state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99100" y="3450150"/>
            <a:ext cx="3501727" cy="3348045"/>
            <a:chOff x="5499100" y="3450150"/>
            <a:chExt cx="3501727" cy="3348045"/>
          </a:xfrm>
        </p:grpSpPr>
        <p:grpSp>
          <p:nvGrpSpPr>
            <p:cNvPr id="242" name="Group 241"/>
            <p:cNvGrpSpPr/>
            <p:nvPr/>
          </p:nvGrpSpPr>
          <p:grpSpPr>
            <a:xfrm>
              <a:off x="7125480" y="3450150"/>
              <a:ext cx="1875347" cy="2747507"/>
              <a:chOff x="3619035" y="3539050"/>
              <a:chExt cx="1875347" cy="2747507"/>
            </a:xfrm>
          </p:grpSpPr>
          <p:sp>
            <p:nvSpPr>
              <p:cNvPr id="244" name="Rounded Rectangle 243"/>
              <p:cNvSpPr/>
              <p:nvPr/>
            </p:nvSpPr>
            <p:spPr>
              <a:xfrm>
                <a:off x="3729644" y="3539050"/>
                <a:ext cx="1654128" cy="2747507"/>
              </a:xfrm>
              <a:prstGeom prst="roundRect">
                <a:avLst>
                  <a:gd name="adj" fmla="val 7331"/>
                </a:avLst>
              </a:prstGeom>
              <a:solidFill>
                <a:srgbClr val="F37E83">
                  <a:alpha val="68000"/>
                </a:srgbClr>
              </a:solidFill>
              <a:ln w="28575" cap="flat" cmpd="sng" algn="ctr">
                <a:solidFill>
                  <a:srgbClr val="FF0000">
                    <a:alpha val="78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45" name="Group 110"/>
              <p:cNvGrpSpPr/>
              <p:nvPr/>
            </p:nvGrpSpPr>
            <p:grpSpPr>
              <a:xfrm>
                <a:off x="3619035" y="3611493"/>
                <a:ext cx="1875347" cy="2647795"/>
                <a:chOff x="685800" y="2953443"/>
                <a:chExt cx="2539418" cy="3585390"/>
              </a:xfrm>
            </p:grpSpPr>
            <p:sp>
              <p:nvSpPr>
                <p:cNvPr id="246" name="Arc 245"/>
                <p:cNvSpPr/>
                <p:nvPr/>
              </p:nvSpPr>
              <p:spPr>
                <a:xfrm>
                  <a:off x="685800" y="3398073"/>
                  <a:ext cx="960418" cy="957431"/>
                </a:xfrm>
                <a:prstGeom prst="arc">
                  <a:avLst>
                    <a:gd name="adj1" fmla="val 16064170"/>
                    <a:gd name="adj2" fmla="val 19050298"/>
                  </a:avLst>
                </a:prstGeom>
                <a:noFill/>
                <a:ln w="123825" cap="flat" cmpd="dbl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1440" tIns="45720" rIns="91440" bIns="4572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Arc 246"/>
                <p:cNvSpPr/>
                <p:nvPr/>
              </p:nvSpPr>
              <p:spPr>
                <a:xfrm>
                  <a:off x="2228138" y="3114600"/>
                  <a:ext cx="997080" cy="1019896"/>
                </a:xfrm>
                <a:prstGeom prst="arc">
                  <a:avLst>
                    <a:gd name="adj1" fmla="val 11411515"/>
                    <a:gd name="adj2" fmla="val 16266243"/>
                  </a:avLst>
                </a:prstGeom>
                <a:noFill/>
                <a:ln w="57150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91440" tIns="45720" rIns="91440" bIns="45720"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48" name="Group 173"/>
                <p:cNvGrpSpPr/>
                <p:nvPr/>
              </p:nvGrpSpPr>
              <p:grpSpPr>
                <a:xfrm>
                  <a:off x="1071402" y="2953443"/>
                  <a:ext cx="1863180" cy="3585390"/>
                  <a:chOff x="2837346" y="1986058"/>
                  <a:chExt cx="1863180" cy="3585390"/>
                </a:xfrm>
              </p:grpSpPr>
              <p:cxnSp>
                <p:nvCxnSpPr>
                  <p:cNvPr id="249" name="Straight Arrow Connector 248"/>
                  <p:cNvCxnSpPr/>
                  <p:nvPr/>
                </p:nvCxnSpPr>
                <p:spPr>
                  <a:xfrm rot="5400000" flipH="1" flipV="1">
                    <a:off x="2923573" y="2353786"/>
                    <a:ext cx="580814" cy="580813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ysDash"/>
                    <a:round/>
                    <a:headEnd type="none" w="med" len="med"/>
                    <a:tailEnd type="none" w="lg" len="lg"/>
                  </a:ln>
                  <a:effectLst/>
                </p:spPr>
              </p:cxnSp>
              <p:grpSp>
                <p:nvGrpSpPr>
                  <p:cNvPr id="250" name="Group 48"/>
                  <p:cNvGrpSpPr/>
                  <p:nvPr/>
                </p:nvGrpSpPr>
                <p:grpSpPr>
                  <a:xfrm>
                    <a:off x="2888597" y="2224126"/>
                    <a:ext cx="1811929" cy="1874413"/>
                    <a:chOff x="3988645" y="1866693"/>
                    <a:chExt cx="2076156" cy="2147593"/>
                  </a:xfrm>
                  <a:scene3d>
                    <a:camera prst="isometricTopUp">
                      <a:rot lat="19476000" lon="18882001" rev="3612000"/>
                    </a:camera>
                    <a:lightRig rig="threePt" dir="t"/>
                  </a:scene3d>
                </p:grpSpPr>
                <p:sp>
                  <p:nvSpPr>
                    <p:cNvPr id="283" name="Isosceles Triangle 7"/>
                    <p:cNvSpPr/>
                    <p:nvPr/>
                  </p:nvSpPr>
                  <p:spPr>
                    <a:xfrm>
                      <a:off x="3988645" y="3298420"/>
                      <a:ext cx="830463" cy="715864"/>
                    </a:xfrm>
                    <a:prstGeom prst="triangle">
                      <a:avLst/>
                    </a:prstGeom>
                    <a:gradFill rotWithShape="1">
                      <a:gsLst>
                        <a:gs pos="0">
                          <a:srgbClr val="4F81BD">
                            <a:tint val="100000"/>
                            <a:shade val="100000"/>
                            <a:satMod val="130000"/>
                          </a:srgbClr>
                        </a:gs>
                        <a:gs pos="100000">
                          <a:srgbClr val="4F81BD">
                            <a:tint val="50000"/>
                            <a:shade val="100000"/>
                            <a:satMod val="350000"/>
                          </a:srgbClr>
                        </a:gs>
                      </a:gsLst>
                      <a:lin ang="16200000" scaled="0"/>
                    </a:gradFill>
                    <a:ln>
                      <a:noFill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4" name="Isosceles Triangle 8"/>
                    <p:cNvSpPr/>
                    <p:nvPr/>
                  </p:nvSpPr>
                  <p:spPr>
                    <a:xfrm>
                      <a:off x="4403875" y="2582555"/>
                      <a:ext cx="830463" cy="715864"/>
                    </a:xfrm>
                    <a:prstGeom prst="triangle">
                      <a:avLst/>
                    </a:prstGeom>
                    <a:noFill/>
                    <a:ln w="952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5" name="Isosceles Triangle 284"/>
                    <p:cNvSpPr/>
                    <p:nvPr/>
                  </p:nvSpPr>
                  <p:spPr>
                    <a:xfrm>
                      <a:off x="5234338" y="2582555"/>
                      <a:ext cx="830463" cy="715864"/>
                    </a:xfrm>
                    <a:prstGeom prst="triangle">
                      <a:avLst/>
                    </a:prstGeom>
                    <a:gradFill rotWithShape="1">
                      <a:gsLst>
                        <a:gs pos="0">
                          <a:srgbClr val="4F81BD">
                            <a:tint val="100000"/>
                            <a:shade val="100000"/>
                            <a:satMod val="130000"/>
                          </a:srgbClr>
                        </a:gs>
                        <a:gs pos="100000">
                          <a:srgbClr val="4F81BD">
                            <a:tint val="50000"/>
                            <a:shade val="100000"/>
                            <a:satMod val="350000"/>
                          </a:srgbClr>
                        </a:gs>
                      </a:gsLst>
                      <a:lin ang="16200000" scaled="0"/>
                    </a:gradFill>
                    <a:ln>
                      <a:noFill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6" name="Isosceles Triangle 285"/>
                    <p:cNvSpPr/>
                    <p:nvPr/>
                  </p:nvSpPr>
                  <p:spPr>
                    <a:xfrm>
                      <a:off x="3988645" y="1866693"/>
                      <a:ext cx="830463" cy="715864"/>
                    </a:xfrm>
                    <a:prstGeom prst="triangle">
                      <a:avLst/>
                    </a:prstGeom>
                    <a:gradFill rotWithShape="1">
                      <a:gsLst>
                        <a:gs pos="0">
                          <a:srgbClr val="4F81BD">
                            <a:tint val="100000"/>
                            <a:shade val="100000"/>
                            <a:satMod val="130000"/>
                          </a:srgbClr>
                        </a:gs>
                        <a:gs pos="100000">
                          <a:srgbClr val="4F81BD">
                            <a:tint val="50000"/>
                            <a:shade val="100000"/>
                            <a:satMod val="350000"/>
                          </a:srgbClr>
                        </a:gs>
                      </a:gsLst>
                      <a:lin ang="16200000" scaled="0"/>
                    </a:gradFill>
                    <a:ln>
                      <a:noFill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287" name="Straight Connector 286"/>
                    <p:cNvCxnSpPr/>
                    <p:nvPr/>
                  </p:nvCxnSpPr>
                  <p:spPr>
                    <a:xfrm flipV="1">
                      <a:off x="4404669" y="3056242"/>
                      <a:ext cx="1244900" cy="721602"/>
                    </a:xfrm>
                    <a:prstGeom prst="line">
                      <a:avLst/>
                    </a:prstGeom>
                    <a:noFill/>
                    <a:ln w="47625" cap="rnd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88" name="Straight Connector 287"/>
                    <p:cNvCxnSpPr/>
                    <p:nvPr/>
                  </p:nvCxnSpPr>
                  <p:spPr>
                    <a:xfrm rot="5400000" flipH="1" flipV="1">
                      <a:off x="3694775" y="3070332"/>
                      <a:ext cx="1416612" cy="1588"/>
                    </a:xfrm>
                    <a:prstGeom prst="line">
                      <a:avLst/>
                    </a:prstGeom>
                    <a:noFill/>
                    <a:ln w="47625" cap="rnd" cmpd="sng" algn="ctr">
                      <a:solidFill>
                        <a:srgbClr val="000000"/>
                      </a:solidFill>
                      <a:prstDash val="dash"/>
                      <a:miter lim="800000"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89" name="Straight Connector 288"/>
                    <p:cNvCxnSpPr/>
                    <p:nvPr/>
                  </p:nvCxnSpPr>
                  <p:spPr>
                    <a:xfrm>
                      <a:off x="4404669" y="2362822"/>
                      <a:ext cx="1244901" cy="693423"/>
                    </a:xfrm>
                    <a:prstGeom prst="line">
                      <a:avLst/>
                    </a:prstGeom>
                    <a:noFill/>
                    <a:ln w="47625" cap="rnd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90" name="Straight Connector 289"/>
                    <p:cNvCxnSpPr>
                      <a:stCxn id="286" idx="2"/>
                    </p:cNvCxnSpPr>
                    <p:nvPr/>
                  </p:nvCxnSpPr>
                  <p:spPr>
                    <a:xfrm rot="16200000" flipH="1">
                      <a:off x="3838329" y="2732875"/>
                      <a:ext cx="715864" cy="4152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7F7F7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91" name="Straight Connector 290"/>
                    <p:cNvCxnSpPr>
                      <a:endCxn id="285" idx="2"/>
                    </p:cNvCxnSpPr>
                    <p:nvPr/>
                  </p:nvCxnSpPr>
                  <p:spPr>
                    <a:xfrm rot="5400000" flipH="1" flipV="1">
                      <a:off x="4668792" y="3448739"/>
                      <a:ext cx="715864" cy="41523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7F7F7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92" name="Straight Connector 291"/>
                    <p:cNvCxnSpPr>
                      <a:stCxn id="286" idx="4"/>
                      <a:endCxn id="285" idx="0"/>
                    </p:cNvCxnSpPr>
                    <p:nvPr/>
                  </p:nvCxnSpPr>
                  <p:spPr>
                    <a:xfrm rot="16200000" flipH="1">
                      <a:off x="5234341" y="2167326"/>
                      <a:ext cx="1588" cy="83046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7F7F7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251" name="Group 38"/>
                  <p:cNvGrpSpPr/>
                  <p:nvPr/>
                </p:nvGrpSpPr>
                <p:grpSpPr>
                  <a:xfrm>
                    <a:off x="3183091" y="2312822"/>
                    <a:ext cx="1318311" cy="1712747"/>
                    <a:chOff x="6570122" y="3377794"/>
                    <a:chExt cx="1510539" cy="1962511"/>
                  </a:xfrm>
                  <a:scene3d>
                    <a:camera prst="isometricTopUp">
                      <a:rot lat="19476000" lon="18882001" rev="3612000"/>
                    </a:camera>
                    <a:lightRig rig="threePt" dir="t"/>
                  </a:scene3d>
                </p:grpSpPr>
                <p:sp>
                  <p:nvSpPr>
                    <p:cNvPr id="280" name="Up Arrow 279"/>
                    <p:cNvSpPr/>
                    <p:nvPr/>
                  </p:nvSpPr>
                  <p:spPr>
                    <a:xfrm>
                      <a:off x="6570122" y="4810421"/>
                      <a:ext cx="262466" cy="529884"/>
                    </a:xfrm>
                    <a:prstGeom prst="upArrow">
                      <a:avLst>
                        <a:gd name="adj1" fmla="val 30645"/>
                        <a:gd name="adj2" fmla="val 79032"/>
                      </a:avLst>
                    </a:prstGeom>
                    <a:solidFill>
                      <a:srgbClr val="FFFF00"/>
                    </a:solidFill>
                    <a:ln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1" name="Up Arrow 280"/>
                    <p:cNvSpPr/>
                    <p:nvPr/>
                  </p:nvSpPr>
                  <p:spPr>
                    <a:xfrm>
                      <a:off x="6570123" y="3377794"/>
                      <a:ext cx="262466" cy="529884"/>
                    </a:xfrm>
                    <a:prstGeom prst="upArrow">
                      <a:avLst>
                        <a:gd name="adj1" fmla="val 30645"/>
                        <a:gd name="adj2" fmla="val 79032"/>
                      </a:avLst>
                    </a:prstGeom>
                    <a:solidFill>
                      <a:srgbClr val="FFFF00"/>
                    </a:solidFill>
                    <a:ln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2" name="Up Arrow 281"/>
                    <p:cNvSpPr/>
                    <p:nvPr/>
                  </p:nvSpPr>
                  <p:spPr>
                    <a:xfrm flipV="1">
                      <a:off x="7818195" y="4094505"/>
                      <a:ext cx="262466" cy="529884"/>
                    </a:xfrm>
                    <a:prstGeom prst="upArrow">
                      <a:avLst>
                        <a:gd name="adj1" fmla="val 30645"/>
                        <a:gd name="adj2" fmla="val 79032"/>
                      </a:avLst>
                    </a:prstGeom>
                    <a:solidFill>
                      <a:srgbClr val="FFFF00"/>
                    </a:solidFill>
                    <a:ln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52" name="Group 48"/>
                  <p:cNvGrpSpPr/>
                  <p:nvPr/>
                </p:nvGrpSpPr>
                <p:grpSpPr>
                  <a:xfrm>
                    <a:off x="2888597" y="3697035"/>
                    <a:ext cx="1811929" cy="1874413"/>
                    <a:chOff x="3988645" y="1866693"/>
                    <a:chExt cx="2076156" cy="2147593"/>
                  </a:xfrm>
                  <a:scene3d>
                    <a:camera prst="isometricTopUp">
                      <a:rot lat="19476000" lon="18882001" rev="3612000"/>
                    </a:camera>
                    <a:lightRig rig="threePt" dir="t"/>
                  </a:scene3d>
                </p:grpSpPr>
                <p:sp>
                  <p:nvSpPr>
                    <p:cNvPr id="270" name="Isosceles Triangle 7"/>
                    <p:cNvSpPr/>
                    <p:nvPr/>
                  </p:nvSpPr>
                  <p:spPr>
                    <a:xfrm>
                      <a:off x="3988645" y="3298420"/>
                      <a:ext cx="830463" cy="715864"/>
                    </a:xfrm>
                    <a:prstGeom prst="triangle">
                      <a:avLst/>
                    </a:prstGeom>
                    <a:gradFill rotWithShape="1">
                      <a:gsLst>
                        <a:gs pos="0">
                          <a:srgbClr val="4F81BD">
                            <a:tint val="100000"/>
                            <a:shade val="100000"/>
                            <a:satMod val="130000"/>
                          </a:srgbClr>
                        </a:gs>
                        <a:gs pos="100000">
                          <a:srgbClr val="4F81BD">
                            <a:tint val="50000"/>
                            <a:shade val="100000"/>
                            <a:satMod val="350000"/>
                          </a:srgbClr>
                        </a:gs>
                      </a:gsLst>
                      <a:lin ang="16200000" scaled="0"/>
                    </a:gradFill>
                    <a:ln>
                      <a:noFill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1" name="Isosceles Triangle 8"/>
                    <p:cNvSpPr/>
                    <p:nvPr/>
                  </p:nvSpPr>
                  <p:spPr>
                    <a:xfrm>
                      <a:off x="4403875" y="2582555"/>
                      <a:ext cx="830463" cy="715864"/>
                    </a:xfrm>
                    <a:prstGeom prst="triangle">
                      <a:avLst/>
                    </a:prstGeom>
                    <a:noFill/>
                    <a:ln w="952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2" name="Isosceles Triangle 271"/>
                    <p:cNvSpPr/>
                    <p:nvPr/>
                  </p:nvSpPr>
                  <p:spPr>
                    <a:xfrm>
                      <a:off x="5234338" y="2582555"/>
                      <a:ext cx="830463" cy="715864"/>
                    </a:xfrm>
                    <a:prstGeom prst="triangle">
                      <a:avLst/>
                    </a:prstGeom>
                    <a:gradFill rotWithShape="1">
                      <a:gsLst>
                        <a:gs pos="0">
                          <a:srgbClr val="4F81BD">
                            <a:tint val="100000"/>
                            <a:shade val="100000"/>
                            <a:satMod val="130000"/>
                          </a:srgbClr>
                        </a:gs>
                        <a:gs pos="100000">
                          <a:srgbClr val="4F81BD">
                            <a:tint val="50000"/>
                            <a:shade val="100000"/>
                            <a:satMod val="350000"/>
                          </a:srgbClr>
                        </a:gs>
                      </a:gsLst>
                      <a:lin ang="16200000" scaled="0"/>
                    </a:gradFill>
                    <a:ln>
                      <a:noFill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3" name="Isosceles Triangle 272"/>
                    <p:cNvSpPr/>
                    <p:nvPr/>
                  </p:nvSpPr>
                  <p:spPr>
                    <a:xfrm>
                      <a:off x="3988645" y="1866693"/>
                      <a:ext cx="830463" cy="715864"/>
                    </a:xfrm>
                    <a:prstGeom prst="triangle">
                      <a:avLst/>
                    </a:prstGeom>
                    <a:gradFill rotWithShape="1">
                      <a:gsLst>
                        <a:gs pos="0">
                          <a:srgbClr val="4F81BD">
                            <a:tint val="100000"/>
                            <a:shade val="100000"/>
                            <a:satMod val="130000"/>
                          </a:srgbClr>
                        </a:gs>
                        <a:gs pos="100000">
                          <a:srgbClr val="4F81BD">
                            <a:tint val="50000"/>
                            <a:shade val="100000"/>
                            <a:satMod val="350000"/>
                          </a:srgbClr>
                        </a:gs>
                      </a:gsLst>
                      <a:lin ang="16200000" scaled="0"/>
                    </a:gradFill>
                    <a:ln>
                      <a:noFill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274" name="Straight Connector 273"/>
                    <p:cNvCxnSpPr/>
                    <p:nvPr/>
                  </p:nvCxnSpPr>
                  <p:spPr>
                    <a:xfrm flipV="1">
                      <a:off x="4404669" y="3056242"/>
                      <a:ext cx="1244900" cy="721602"/>
                    </a:xfrm>
                    <a:prstGeom prst="line">
                      <a:avLst/>
                    </a:prstGeom>
                    <a:noFill/>
                    <a:ln w="47625" cap="rnd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75" name="Straight Connector 274"/>
                    <p:cNvCxnSpPr/>
                    <p:nvPr/>
                  </p:nvCxnSpPr>
                  <p:spPr>
                    <a:xfrm rot="5400000" flipH="1" flipV="1">
                      <a:off x="3694775" y="3070332"/>
                      <a:ext cx="1416612" cy="1588"/>
                    </a:xfrm>
                    <a:prstGeom prst="line">
                      <a:avLst/>
                    </a:prstGeom>
                    <a:noFill/>
                    <a:ln w="47625" cap="rnd" cmpd="sng" algn="ctr">
                      <a:solidFill>
                        <a:srgbClr val="000000"/>
                      </a:solidFill>
                      <a:prstDash val="dash"/>
                      <a:miter lim="800000"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76" name="Straight Connector 275"/>
                    <p:cNvCxnSpPr/>
                    <p:nvPr/>
                  </p:nvCxnSpPr>
                  <p:spPr>
                    <a:xfrm>
                      <a:off x="4404669" y="2362822"/>
                      <a:ext cx="1244901" cy="693423"/>
                    </a:xfrm>
                    <a:prstGeom prst="line">
                      <a:avLst/>
                    </a:prstGeom>
                    <a:noFill/>
                    <a:ln w="47625" cap="rnd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77" name="Straight Connector 276"/>
                    <p:cNvCxnSpPr>
                      <a:stCxn id="273" idx="2"/>
                    </p:cNvCxnSpPr>
                    <p:nvPr/>
                  </p:nvCxnSpPr>
                  <p:spPr>
                    <a:xfrm rot="16200000" flipH="1">
                      <a:off x="3838329" y="2732875"/>
                      <a:ext cx="715864" cy="4152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7F7F7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78" name="Straight Connector 277"/>
                    <p:cNvCxnSpPr>
                      <a:endCxn id="272" idx="2"/>
                    </p:cNvCxnSpPr>
                    <p:nvPr/>
                  </p:nvCxnSpPr>
                  <p:spPr>
                    <a:xfrm rot="5400000" flipH="1" flipV="1">
                      <a:off x="4668792" y="3448739"/>
                      <a:ext cx="715864" cy="41523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7F7F7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279" name="Straight Connector 278"/>
                    <p:cNvCxnSpPr>
                      <a:stCxn id="273" idx="4"/>
                      <a:endCxn id="272" idx="0"/>
                    </p:cNvCxnSpPr>
                    <p:nvPr/>
                  </p:nvCxnSpPr>
                  <p:spPr>
                    <a:xfrm rot="16200000" flipH="1">
                      <a:off x="5234341" y="2167326"/>
                      <a:ext cx="1588" cy="83046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7F7F7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253" name="Group 38"/>
                  <p:cNvGrpSpPr/>
                  <p:nvPr/>
                </p:nvGrpSpPr>
                <p:grpSpPr>
                  <a:xfrm>
                    <a:off x="3183091" y="3785731"/>
                    <a:ext cx="1318311" cy="1712747"/>
                    <a:chOff x="6570122" y="3377794"/>
                    <a:chExt cx="1510539" cy="1962511"/>
                  </a:xfrm>
                  <a:scene3d>
                    <a:camera prst="isometricTopUp">
                      <a:rot lat="19476000" lon="18882001" rev="3612000"/>
                    </a:camera>
                    <a:lightRig rig="threePt" dir="t"/>
                  </a:scene3d>
                </p:grpSpPr>
                <p:sp>
                  <p:nvSpPr>
                    <p:cNvPr id="267" name="Up Arrow 266"/>
                    <p:cNvSpPr/>
                    <p:nvPr/>
                  </p:nvSpPr>
                  <p:spPr>
                    <a:xfrm>
                      <a:off x="6570122" y="4810421"/>
                      <a:ext cx="262466" cy="529884"/>
                    </a:xfrm>
                    <a:prstGeom prst="upArrow">
                      <a:avLst>
                        <a:gd name="adj1" fmla="val 30645"/>
                        <a:gd name="adj2" fmla="val 79032"/>
                      </a:avLst>
                    </a:prstGeom>
                    <a:solidFill>
                      <a:srgbClr val="FFFF00"/>
                    </a:solidFill>
                    <a:ln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8" name="Up Arrow 267"/>
                    <p:cNvSpPr/>
                    <p:nvPr/>
                  </p:nvSpPr>
                  <p:spPr>
                    <a:xfrm>
                      <a:off x="6570123" y="3377794"/>
                      <a:ext cx="262466" cy="529884"/>
                    </a:xfrm>
                    <a:prstGeom prst="upArrow">
                      <a:avLst>
                        <a:gd name="adj1" fmla="val 30645"/>
                        <a:gd name="adj2" fmla="val 79032"/>
                      </a:avLst>
                    </a:prstGeom>
                    <a:solidFill>
                      <a:srgbClr val="FFFF00"/>
                    </a:solidFill>
                    <a:ln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9" name="Up Arrow 268"/>
                    <p:cNvSpPr/>
                    <p:nvPr/>
                  </p:nvSpPr>
                  <p:spPr>
                    <a:xfrm flipV="1">
                      <a:off x="7818195" y="4094505"/>
                      <a:ext cx="262466" cy="529884"/>
                    </a:xfrm>
                    <a:prstGeom prst="upArrow">
                      <a:avLst>
                        <a:gd name="adj1" fmla="val 30645"/>
                        <a:gd name="adj2" fmla="val 79032"/>
                      </a:avLst>
                    </a:prstGeom>
                    <a:solidFill>
                      <a:srgbClr val="FFFF00"/>
                    </a:solidFill>
                    <a:ln w="31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  <p:cxnSp>
                <p:nvCxnSpPr>
                  <p:cNvPr id="254" name="Straight Arrow Connector 253"/>
                  <p:cNvCxnSpPr/>
                  <p:nvPr/>
                </p:nvCxnSpPr>
                <p:spPr>
                  <a:xfrm rot="5400000" flipH="1" flipV="1">
                    <a:off x="3817133" y="2911968"/>
                    <a:ext cx="580814" cy="580813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ysDash"/>
                    <a:round/>
                    <a:headEnd type="none" w="med" len="med"/>
                    <a:tailEnd type="none" w="lg" len="lg"/>
                  </a:ln>
                  <a:effectLst/>
                </p:spPr>
              </p:cxnSp>
              <p:cxnSp>
                <p:nvCxnSpPr>
                  <p:cNvPr id="255" name="Straight Arrow Connector 254"/>
                  <p:cNvCxnSpPr/>
                  <p:nvPr/>
                </p:nvCxnSpPr>
                <p:spPr>
                  <a:xfrm rot="10800000">
                    <a:off x="3737303" y="2511882"/>
                    <a:ext cx="764097" cy="140033"/>
                  </a:xfrm>
                  <a:prstGeom prst="straightConnector1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ysDash"/>
                    <a:round/>
                    <a:headEnd type="none" w="med" len="med"/>
                    <a:tailEnd type="none" w="lg" len="lg"/>
                  </a:ln>
                  <a:effectLst/>
                </p:spPr>
              </p:cxnSp>
              <p:cxnSp>
                <p:nvCxnSpPr>
                  <p:cNvPr id="256" name="Straight Connector 255"/>
                  <p:cNvCxnSpPr/>
                  <p:nvPr/>
                </p:nvCxnSpPr>
                <p:spPr>
                  <a:xfrm rot="5400000" flipH="1" flipV="1">
                    <a:off x="2510169" y="2528261"/>
                    <a:ext cx="825942" cy="1386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7" name="Straight Connector 256"/>
                  <p:cNvCxnSpPr/>
                  <p:nvPr/>
                </p:nvCxnSpPr>
                <p:spPr>
                  <a:xfrm rot="5400000" flipH="1" flipV="1">
                    <a:off x="3404855" y="3079116"/>
                    <a:ext cx="825942" cy="1386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8" name="Straight Connector 257"/>
                  <p:cNvCxnSpPr/>
                  <p:nvPr/>
                </p:nvCxnSpPr>
                <p:spPr>
                  <a:xfrm rot="5400000" flipH="1" flipV="1">
                    <a:off x="4151788" y="2325306"/>
                    <a:ext cx="680083" cy="1588"/>
                  </a:xfrm>
                  <a:prstGeom prst="line">
                    <a:avLst/>
                  </a:prstGeom>
                  <a:noFill/>
                  <a:ln w="19050" cap="flat" cmpd="sng" algn="ctr">
                    <a:solidFill>
                      <a:sysClr val="windowText" lastClr="000000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259" name="Arc 258"/>
                  <p:cNvSpPr/>
                  <p:nvPr/>
                </p:nvSpPr>
                <p:spPr>
                  <a:xfrm>
                    <a:off x="3338310" y="2991411"/>
                    <a:ext cx="960418" cy="957431"/>
                  </a:xfrm>
                  <a:prstGeom prst="arc">
                    <a:avLst>
                      <a:gd name="adj1" fmla="val 16131608"/>
                      <a:gd name="adj2" fmla="val 19084167"/>
                    </a:avLst>
                  </a:prstGeom>
                  <a:noFill/>
                  <a:ln w="123825" cap="flat" cmpd="dbl" algn="ctr">
                    <a:solidFill>
                      <a:srgbClr val="FF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lIns="91440" tIns="45720" rIns="91440" bIns="45720"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260" name="Group 173"/>
                  <p:cNvGrpSpPr/>
                  <p:nvPr/>
                </p:nvGrpSpPr>
                <p:grpSpPr>
                  <a:xfrm>
                    <a:off x="2837346" y="2502503"/>
                    <a:ext cx="1666215" cy="2533528"/>
                    <a:chOff x="2837346" y="2502503"/>
                    <a:chExt cx="1666215" cy="2533528"/>
                  </a:xfrm>
                  <a:solidFill>
                    <a:srgbClr val="FF0000"/>
                  </a:solidFill>
                </p:grpSpPr>
                <p:sp>
                  <p:nvSpPr>
                    <p:cNvPr id="261" name="Up Arrow 260"/>
                    <p:cNvSpPr/>
                    <p:nvPr/>
                  </p:nvSpPr>
                  <p:spPr>
                    <a:xfrm rot="18900000">
                      <a:off x="3861222" y="4573584"/>
                      <a:ext cx="229063" cy="462447"/>
                    </a:xfrm>
                    <a:prstGeom prst="upArrow">
                      <a:avLst>
                        <a:gd name="adj1" fmla="val 30645"/>
                        <a:gd name="adj2" fmla="val 79032"/>
                      </a:avLst>
                    </a:prstGeom>
                    <a:grpFill/>
                    <a:ln w="952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txBody>
                    <a:bodyPr lIns="91440" tIns="45720" rIns="91440" bIns="45720"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2" name="Up Arrow 261"/>
                    <p:cNvSpPr/>
                    <p:nvPr/>
                  </p:nvSpPr>
                  <p:spPr>
                    <a:xfrm rot="18900000">
                      <a:off x="2954037" y="4039123"/>
                      <a:ext cx="229063" cy="462447"/>
                    </a:xfrm>
                    <a:prstGeom prst="upArrow">
                      <a:avLst>
                        <a:gd name="adj1" fmla="val 30645"/>
                        <a:gd name="adj2" fmla="val 79032"/>
                      </a:avLst>
                    </a:prstGeom>
                    <a:grpFill/>
                    <a:ln w="952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txBody>
                    <a:bodyPr lIns="91440" tIns="45720" rIns="91440" bIns="45720"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3" name="Up Arrow 262"/>
                    <p:cNvSpPr/>
                    <p:nvPr/>
                  </p:nvSpPr>
                  <p:spPr>
                    <a:xfrm rot="4800000">
                      <a:off x="4157806" y="3858720"/>
                      <a:ext cx="229063" cy="462447"/>
                    </a:xfrm>
                    <a:prstGeom prst="upArrow">
                      <a:avLst>
                        <a:gd name="adj1" fmla="val 30645"/>
                        <a:gd name="adj2" fmla="val 79032"/>
                      </a:avLst>
                    </a:prstGeom>
                    <a:grpFill/>
                    <a:ln w="952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txBody>
                    <a:bodyPr lIns="91440" tIns="45720" rIns="91440" bIns="45720"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4" name="Up Arrow 263"/>
                    <p:cNvSpPr/>
                    <p:nvPr/>
                  </p:nvSpPr>
                  <p:spPr>
                    <a:xfrm rot="2700000">
                      <a:off x="2954038" y="2566213"/>
                      <a:ext cx="229063" cy="462447"/>
                    </a:xfrm>
                    <a:prstGeom prst="upArrow">
                      <a:avLst>
                        <a:gd name="adj1" fmla="val 30645"/>
                        <a:gd name="adj2" fmla="val 79032"/>
                      </a:avLst>
                    </a:prstGeom>
                    <a:grpFill/>
                    <a:ln w="952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txBody>
                    <a:bodyPr lIns="91440" tIns="45720" rIns="91440" bIns="45720"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5" name="Up Arrow 264"/>
                    <p:cNvSpPr/>
                    <p:nvPr/>
                  </p:nvSpPr>
                  <p:spPr>
                    <a:xfrm rot="2700000">
                      <a:off x="3861222" y="3100673"/>
                      <a:ext cx="229063" cy="462447"/>
                    </a:xfrm>
                    <a:prstGeom prst="upArrow">
                      <a:avLst>
                        <a:gd name="adj1" fmla="val 30645"/>
                        <a:gd name="adj2" fmla="val 79032"/>
                      </a:avLst>
                    </a:prstGeom>
                    <a:grpFill/>
                    <a:ln w="952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txBody>
                    <a:bodyPr lIns="91440" tIns="45720" rIns="91440" bIns="45720"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6" name="Up Arrow 265"/>
                    <p:cNvSpPr/>
                    <p:nvPr/>
                  </p:nvSpPr>
                  <p:spPr>
                    <a:xfrm rot="16822004">
                      <a:off x="4157806" y="2385811"/>
                      <a:ext cx="229063" cy="462447"/>
                    </a:xfrm>
                    <a:prstGeom prst="upArrow">
                      <a:avLst>
                        <a:gd name="adj1" fmla="val 30645"/>
                        <a:gd name="adj2" fmla="val 79032"/>
                      </a:avLst>
                    </a:prstGeom>
                    <a:grpFill/>
                    <a:ln w="9525" cap="flat" cmpd="sng" algn="ctr">
                      <a:solidFill>
                        <a:srgbClr val="FF0000"/>
                      </a:solidFill>
                      <a:prstDash val="solid"/>
                    </a:ln>
                    <a:effectLst/>
                    <a:scene3d>
                      <a:camera prst="orthographicFront"/>
                      <a:lightRig rig="threePt" dir="t"/>
                    </a:scene3d>
                    <a:sp3d>
                      <a:bevelT w="101600" prst="riblet"/>
                    </a:sp3d>
                  </p:spPr>
                  <p:txBody>
                    <a:bodyPr lIns="91440" tIns="45720" rIns="91440" bIns="45720"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sp>
          <p:nvSpPr>
            <p:cNvPr id="501" name="Rectangle 500"/>
            <p:cNvSpPr/>
            <p:nvPr/>
          </p:nvSpPr>
          <p:spPr>
            <a:xfrm>
              <a:off x="5499100" y="6213419"/>
              <a:ext cx="34798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canted antiferromagnetic-</a:t>
              </a:r>
              <a:br>
                <a:rPr lang="en-US" sz="1600" dirty="0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</a:br>
              <a:r>
                <a:rPr lang="en-US" sz="1600" dirty="0" err="1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ferrielectric</a:t>
              </a:r>
              <a:r>
                <a:rPr lang="en-US" sz="1600" dirty="0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 (</a:t>
              </a:r>
              <a:r>
                <a:rPr lang="en-US" sz="1600" dirty="0" smtClean="0">
                  <a:solidFill>
                    <a:srgbClr val="FF0080"/>
                  </a:solidFill>
                  <a:latin typeface="Times" charset="0"/>
                  <a:ea typeface="Times" charset="0"/>
                  <a:cs typeface="Times" charset="0"/>
                </a:rPr>
                <a:t>CAFM-IE</a:t>
              </a:r>
              <a:r>
                <a:rPr lang="en-US" sz="1600" dirty="0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) state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26144" y="289643"/>
            <a:ext cx="2752755" cy="3066851"/>
            <a:chOff x="6226144" y="289643"/>
            <a:chExt cx="2752755" cy="3066851"/>
          </a:xfrm>
        </p:grpSpPr>
        <p:grpSp>
          <p:nvGrpSpPr>
            <p:cNvPr id="455" name="Group 454"/>
            <p:cNvGrpSpPr/>
            <p:nvPr/>
          </p:nvGrpSpPr>
          <p:grpSpPr>
            <a:xfrm>
              <a:off x="7253564" y="289643"/>
              <a:ext cx="1654129" cy="2472145"/>
              <a:chOff x="6625756" y="3068864"/>
              <a:chExt cx="1777201" cy="2656076"/>
            </a:xfrm>
          </p:grpSpPr>
          <p:sp>
            <p:nvSpPr>
              <p:cNvPr id="457" name="Rounded Rectangle 456"/>
              <p:cNvSpPr/>
              <p:nvPr/>
            </p:nvSpPr>
            <p:spPr>
              <a:xfrm>
                <a:off x="6625756" y="3068864"/>
                <a:ext cx="1777201" cy="2644158"/>
              </a:xfrm>
              <a:prstGeom prst="roundRect">
                <a:avLst>
                  <a:gd name="adj" fmla="val 7331"/>
                </a:avLst>
              </a:prstGeom>
              <a:solidFill>
                <a:srgbClr val="FFF3B6"/>
              </a:solidFill>
              <a:ln w="28575" cap="flat" cmpd="sng" algn="ctr">
                <a:solidFill>
                  <a:srgbClr val="000000">
                    <a:alpha val="78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58" name="Group 457"/>
              <p:cNvGrpSpPr/>
              <p:nvPr/>
            </p:nvGrpSpPr>
            <p:grpSpPr>
              <a:xfrm>
                <a:off x="6884509" y="3069041"/>
                <a:ext cx="1437659" cy="2655899"/>
                <a:chOff x="3953235" y="3149784"/>
                <a:chExt cx="1811929" cy="3347317"/>
              </a:xfrm>
            </p:grpSpPr>
            <p:grpSp>
              <p:nvGrpSpPr>
                <p:cNvPr id="459" name="Group 50"/>
                <p:cNvGrpSpPr/>
                <p:nvPr/>
              </p:nvGrpSpPr>
              <p:grpSpPr>
                <a:xfrm>
                  <a:off x="3953235" y="3149784"/>
                  <a:ext cx="1811928" cy="1874408"/>
                  <a:chOff x="3988644" y="1866830"/>
                  <a:chExt cx="2076157" cy="2147747"/>
                </a:xfrm>
              </p:grpSpPr>
              <p:grpSp>
                <p:nvGrpSpPr>
                  <p:cNvPr id="484" name="Group 48"/>
                  <p:cNvGrpSpPr/>
                  <p:nvPr/>
                </p:nvGrpSpPr>
                <p:grpSpPr>
                  <a:xfrm>
                    <a:off x="3988644" y="1866830"/>
                    <a:ext cx="2076157" cy="2147747"/>
                    <a:chOff x="3988642" y="1866694"/>
                    <a:chExt cx="2076155" cy="2147591"/>
                  </a:xfrm>
                  <a:scene3d>
                    <a:camera prst="isometricTopUp">
                      <a:rot lat="19476000" lon="18882001" rev="3612000"/>
                    </a:camera>
                    <a:lightRig rig="threePt" dir="t"/>
                  </a:scene3d>
                </p:grpSpPr>
                <p:sp>
                  <p:nvSpPr>
                    <p:cNvPr id="489" name="Isosceles Triangle 7"/>
                    <p:cNvSpPr/>
                    <p:nvPr/>
                  </p:nvSpPr>
                  <p:spPr>
                    <a:xfrm>
                      <a:off x="3988642" y="3298421"/>
                      <a:ext cx="830463" cy="715864"/>
                    </a:xfrm>
                    <a:prstGeom prst="triangle">
                      <a:avLst/>
                    </a:prstGeom>
                    <a:gradFill rotWithShape="1">
                      <a:gsLst>
                        <a:gs pos="0">
                          <a:srgbClr val="4F81BD">
                            <a:tint val="100000"/>
                            <a:shade val="100000"/>
                            <a:satMod val="130000"/>
                          </a:srgbClr>
                        </a:gs>
                        <a:gs pos="100000">
                          <a:srgbClr val="4F81BD">
                            <a:tint val="50000"/>
                            <a:shade val="100000"/>
                            <a:satMod val="350000"/>
                          </a:srgbClr>
                        </a:gs>
                      </a:gsLst>
                      <a:lin ang="16200000" scaled="0"/>
                    </a:gradFill>
                    <a:ln>
                      <a:noFill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0" name="Isosceles Triangle 8"/>
                    <p:cNvSpPr/>
                    <p:nvPr/>
                  </p:nvSpPr>
                  <p:spPr>
                    <a:xfrm>
                      <a:off x="4403872" y="2582558"/>
                      <a:ext cx="830463" cy="715864"/>
                    </a:xfrm>
                    <a:prstGeom prst="triangle">
                      <a:avLst/>
                    </a:prstGeom>
                    <a:noFill/>
                    <a:ln w="952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1" name="Isosceles Triangle 48"/>
                    <p:cNvSpPr/>
                    <p:nvPr/>
                  </p:nvSpPr>
                  <p:spPr>
                    <a:xfrm>
                      <a:off x="5234334" y="2582558"/>
                      <a:ext cx="830463" cy="715864"/>
                    </a:xfrm>
                    <a:prstGeom prst="triangle">
                      <a:avLst/>
                    </a:prstGeom>
                    <a:gradFill rotWithShape="1">
                      <a:gsLst>
                        <a:gs pos="0">
                          <a:srgbClr val="4F81BD">
                            <a:tint val="100000"/>
                            <a:shade val="100000"/>
                            <a:satMod val="130000"/>
                          </a:srgbClr>
                        </a:gs>
                        <a:gs pos="100000">
                          <a:srgbClr val="4F81BD">
                            <a:tint val="50000"/>
                            <a:shade val="100000"/>
                            <a:satMod val="350000"/>
                          </a:srgbClr>
                        </a:gs>
                      </a:gsLst>
                      <a:lin ang="16200000" scaled="0"/>
                    </a:gradFill>
                    <a:ln>
                      <a:noFill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92" name="Isosceles Triangle 491"/>
                    <p:cNvSpPr/>
                    <p:nvPr/>
                  </p:nvSpPr>
                  <p:spPr>
                    <a:xfrm>
                      <a:off x="3988642" y="1866694"/>
                      <a:ext cx="830463" cy="715864"/>
                    </a:xfrm>
                    <a:prstGeom prst="triangle">
                      <a:avLst/>
                    </a:prstGeom>
                    <a:gradFill rotWithShape="1">
                      <a:gsLst>
                        <a:gs pos="0">
                          <a:srgbClr val="4F81BD">
                            <a:tint val="100000"/>
                            <a:shade val="100000"/>
                            <a:satMod val="130000"/>
                          </a:srgbClr>
                        </a:gs>
                        <a:gs pos="100000">
                          <a:srgbClr val="4F81BD">
                            <a:tint val="50000"/>
                            <a:shade val="100000"/>
                            <a:satMod val="350000"/>
                          </a:srgbClr>
                        </a:gs>
                      </a:gsLst>
                      <a:lin ang="16200000" scaled="0"/>
                    </a:gradFill>
                    <a:ln>
                      <a:noFill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493" name="Straight Connector 492"/>
                    <p:cNvCxnSpPr/>
                    <p:nvPr/>
                  </p:nvCxnSpPr>
                  <p:spPr>
                    <a:xfrm flipV="1">
                      <a:off x="4404666" y="3056243"/>
                      <a:ext cx="1244899" cy="721602"/>
                    </a:xfrm>
                    <a:prstGeom prst="line">
                      <a:avLst/>
                    </a:prstGeom>
                    <a:noFill/>
                    <a:ln w="47625" cap="rnd" cmpd="sng" algn="ctr">
                      <a:solidFill>
                        <a:srgbClr val="000000"/>
                      </a:solidFill>
                      <a:prstDash val="dash"/>
                      <a:miter lim="800000"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94" name="Straight Connector 493"/>
                    <p:cNvCxnSpPr/>
                    <p:nvPr/>
                  </p:nvCxnSpPr>
                  <p:spPr>
                    <a:xfrm rot="5400000" flipH="1" flipV="1">
                      <a:off x="3694773" y="3070332"/>
                      <a:ext cx="1416610" cy="1588"/>
                    </a:xfrm>
                    <a:prstGeom prst="line">
                      <a:avLst/>
                    </a:prstGeom>
                    <a:noFill/>
                    <a:ln w="47625" cap="rnd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95" name="Straight Connector 52"/>
                    <p:cNvCxnSpPr/>
                    <p:nvPr/>
                  </p:nvCxnSpPr>
                  <p:spPr>
                    <a:xfrm>
                      <a:off x="4404666" y="2362819"/>
                      <a:ext cx="1244900" cy="693422"/>
                    </a:xfrm>
                    <a:prstGeom prst="line">
                      <a:avLst/>
                    </a:prstGeom>
                    <a:noFill/>
                    <a:ln w="47625" cap="rnd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96" name="Straight Connector 53"/>
                    <p:cNvCxnSpPr>
                      <a:stCxn id="492" idx="2"/>
                    </p:cNvCxnSpPr>
                    <p:nvPr/>
                  </p:nvCxnSpPr>
                  <p:spPr>
                    <a:xfrm rot="16200000" flipH="1">
                      <a:off x="3838326" y="2732872"/>
                      <a:ext cx="715864" cy="4152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7F7F7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97" name="Straight Connector 496"/>
                    <p:cNvCxnSpPr/>
                    <p:nvPr/>
                  </p:nvCxnSpPr>
                  <p:spPr>
                    <a:xfrm rot="5400000" flipH="1" flipV="1">
                      <a:off x="4668789" y="3448738"/>
                      <a:ext cx="715864" cy="41523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7F7F7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98" name="Straight Connector 497"/>
                    <p:cNvCxnSpPr>
                      <a:stCxn id="492" idx="4"/>
                    </p:cNvCxnSpPr>
                    <p:nvPr/>
                  </p:nvCxnSpPr>
                  <p:spPr>
                    <a:xfrm rot="16200000" flipH="1">
                      <a:off x="5234338" y="2167516"/>
                      <a:ext cx="1588" cy="83046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7F7F7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485" name="Group 38"/>
                  <p:cNvGrpSpPr/>
                  <p:nvPr/>
                </p:nvGrpSpPr>
                <p:grpSpPr>
                  <a:xfrm>
                    <a:off x="4326094" y="1968433"/>
                    <a:ext cx="1510543" cy="1962509"/>
                    <a:chOff x="6570122" y="3377792"/>
                    <a:chExt cx="1510555" cy="1962509"/>
                  </a:xfrm>
                  <a:scene3d>
                    <a:camera prst="isometricTopUp">
                      <a:rot lat="19476000" lon="18882001" rev="3612000"/>
                    </a:camera>
                    <a:lightRig rig="threePt" dir="t"/>
                  </a:scene3d>
                </p:grpSpPr>
                <p:sp>
                  <p:nvSpPr>
                    <p:cNvPr id="486" name="Up Arrow 485"/>
                    <p:cNvSpPr/>
                    <p:nvPr/>
                  </p:nvSpPr>
                  <p:spPr>
                    <a:xfrm flipV="1">
                      <a:off x="6570122" y="4810417"/>
                      <a:ext cx="262465" cy="529884"/>
                    </a:xfrm>
                    <a:prstGeom prst="upArrow">
                      <a:avLst>
                        <a:gd name="adj1" fmla="val 30645"/>
                        <a:gd name="adj2" fmla="val 79032"/>
                      </a:avLst>
                    </a:pr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7" name="Up Arrow 486"/>
                    <p:cNvSpPr/>
                    <p:nvPr/>
                  </p:nvSpPr>
                  <p:spPr>
                    <a:xfrm>
                      <a:off x="6570122" y="3377792"/>
                      <a:ext cx="262465" cy="529884"/>
                    </a:xfrm>
                    <a:prstGeom prst="upArrow">
                      <a:avLst>
                        <a:gd name="adj1" fmla="val 30645"/>
                        <a:gd name="adj2" fmla="val 79032"/>
                      </a:avLst>
                    </a:pr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88" name="Up Arrow 45"/>
                    <p:cNvSpPr/>
                    <p:nvPr/>
                  </p:nvSpPr>
                  <p:spPr>
                    <a:xfrm flipV="1">
                      <a:off x="7818212" y="4094504"/>
                      <a:ext cx="262465" cy="529884"/>
                    </a:xfrm>
                    <a:prstGeom prst="upArrow">
                      <a:avLst>
                        <a:gd name="adj1" fmla="val 30645"/>
                        <a:gd name="adj2" fmla="val 79032"/>
                      </a:avLst>
                    </a:pr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60" name="Group 51"/>
                <p:cNvGrpSpPr/>
                <p:nvPr/>
              </p:nvGrpSpPr>
              <p:grpSpPr>
                <a:xfrm>
                  <a:off x="4018678" y="3311447"/>
                  <a:ext cx="1432839" cy="1177311"/>
                  <a:chOff x="4063608" y="2052069"/>
                  <a:chExt cx="1641796" cy="1348991"/>
                </a:xfrm>
                <a:solidFill>
                  <a:srgbClr val="FF0000"/>
                </a:solidFill>
              </p:grpSpPr>
              <p:sp>
                <p:nvSpPr>
                  <p:cNvPr id="481" name="Up Arrow 480"/>
                  <p:cNvSpPr/>
                  <p:nvPr/>
                </p:nvSpPr>
                <p:spPr>
                  <a:xfrm>
                    <a:off x="5103073" y="2871176"/>
                    <a:ext cx="262466" cy="529884"/>
                  </a:xfrm>
                  <a:prstGeom prst="upArrow">
                    <a:avLst>
                      <a:gd name="adj1" fmla="val 30645"/>
                      <a:gd name="adj2" fmla="val 79032"/>
                    </a:avLst>
                  </a:prstGeom>
                  <a:grpFill/>
                  <a:ln w="9525" cap="flat" cmpd="sng" algn="ctr">
                    <a:solidFill>
                      <a:srgbClr val="FF0000"/>
                    </a:solidFill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2" name="Up Arrow 481"/>
                  <p:cNvSpPr/>
                  <p:nvPr/>
                </p:nvSpPr>
                <p:spPr>
                  <a:xfrm flipV="1">
                    <a:off x="4063608" y="2258777"/>
                    <a:ext cx="262466" cy="529884"/>
                  </a:xfrm>
                  <a:prstGeom prst="upArrow">
                    <a:avLst>
                      <a:gd name="adj1" fmla="val 30645"/>
                      <a:gd name="adj2" fmla="val 79032"/>
                    </a:avLst>
                  </a:prstGeom>
                  <a:grpFill/>
                  <a:ln w="9525" cap="flat" cmpd="sng" algn="ctr">
                    <a:solidFill>
                      <a:srgbClr val="FF0000"/>
                    </a:solidFill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83" name="Up Arrow 482"/>
                  <p:cNvSpPr/>
                  <p:nvPr/>
                </p:nvSpPr>
                <p:spPr>
                  <a:xfrm>
                    <a:off x="5442938" y="2052069"/>
                    <a:ext cx="262466" cy="529884"/>
                  </a:xfrm>
                  <a:prstGeom prst="upArrow">
                    <a:avLst>
                      <a:gd name="adj1" fmla="val 30645"/>
                      <a:gd name="adj2" fmla="val 79032"/>
                    </a:avLst>
                  </a:prstGeom>
                  <a:grpFill/>
                  <a:ln w="9525" cap="flat" cmpd="sng" algn="ctr">
                    <a:solidFill>
                      <a:srgbClr val="FF0000"/>
                    </a:solidFill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61" name="Group 50"/>
                <p:cNvGrpSpPr/>
                <p:nvPr/>
              </p:nvGrpSpPr>
              <p:grpSpPr>
                <a:xfrm>
                  <a:off x="3953236" y="4622693"/>
                  <a:ext cx="1811928" cy="1874408"/>
                  <a:chOff x="3988644" y="1866830"/>
                  <a:chExt cx="2076157" cy="2147747"/>
                </a:xfrm>
              </p:grpSpPr>
              <p:grpSp>
                <p:nvGrpSpPr>
                  <p:cNvPr id="466" name="Group 48"/>
                  <p:cNvGrpSpPr/>
                  <p:nvPr/>
                </p:nvGrpSpPr>
                <p:grpSpPr>
                  <a:xfrm>
                    <a:off x="3988644" y="1866830"/>
                    <a:ext cx="2076157" cy="2147747"/>
                    <a:chOff x="3988642" y="1866694"/>
                    <a:chExt cx="2076155" cy="2147591"/>
                  </a:xfrm>
                  <a:scene3d>
                    <a:camera prst="isometricTopUp">
                      <a:rot lat="19476000" lon="18882001" rev="3612000"/>
                    </a:camera>
                    <a:lightRig rig="threePt" dir="t"/>
                  </a:scene3d>
                </p:grpSpPr>
                <p:sp>
                  <p:nvSpPr>
                    <p:cNvPr id="471" name="Isosceles Triangle 7"/>
                    <p:cNvSpPr/>
                    <p:nvPr/>
                  </p:nvSpPr>
                  <p:spPr>
                    <a:xfrm>
                      <a:off x="3988642" y="3298421"/>
                      <a:ext cx="830463" cy="715864"/>
                    </a:xfrm>
                    <a:prstGeom prst="triangle">
                      <a:avLst/>
                    </a:prstGeom>
                    <a:gradFill rotWithShape="1">
                      <a:gsLst>
                        <a:gs pos="0">
                          <a:srgbClr val="4F81BD">
                            <a:tint val="100000"/>
                            <a:shade val="100000"/>
                            <a:satMod val="130000"/>
                          </a:srgbClr>
                        </a:gs>
                        <a:gs pos="100000">
                          <a:srgbClr val="4F81BD">
                            <a:tint val="50000"/>
                            <a:shade val="100000"/>
                            <a:satMod val="350000"/>
                          </a:srgbClr>
                        </a:gs>
                      </a:gsLst>
                      <a:lin ang="16200000" scaled="0"/>
                    </a:gradFill>
                    <a:ln>
                      <a:noFill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72" name="Isosceles Triangle 8"/>
                    <p:cNvSpPr/>
                    <p:nvPr/>
                  </p:nvSpPr>
                  <p:spPr>
                    <a:xfrm>
                      <a:off x="4403872" y="2582558"/>
                      <a:ext cx="830463" cy="715864"/>
                    </a:xfrm>
                    <a:prstGeom prst="triangle">
                      <a:avLst/>
                    </a:prstGeom>
                    <a:noFill/>
                    <a:ln w="9525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73" name="Isosceles Triangle 472"/>
                    <p:cNvSpPr/>
                    <p:nvPr/>
                  </p:nvSpPr>
                  <p:spPr>
                    <a:xfrm>
                      <a:off x="5234334" y="2582558"/>
                      <a:ext cx="830463" cy="715864"/>
                    </a:xfrm>
                    <a:prstGeom prst="triangle">
                      <a:avLst/>
                    </a:prstGeom>
                    <a:gradFill rotWithShape="1">
                      <a:gsLst>
                        <a:gs pos="0">
                          <a:srgbClr val="4F81BD">
                            <a:tint val="100000"/>
                            <a:shade val="100000"/>
                            <a:satMod val="130000"/>
                          </a:srgbClr>
                        </a:gs>
                        <a:gs pos="100000">
                          <a:srgbClr val="4F81BD">
                            <a:tint val="50000"/>
                            <a:shade val="100000"/>
                            <a:satMod val="350000"/>
                          </a:srgbClr>
                        </a:gs>
                      </a:gsLst>
                      <a:lin ang="16200000" scaled="0"/>
                    </a:gradFill>
                    <a:ln>
                      <a:noFill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74" name="Isosceles Triangle 473"/>
                    <p:cNvSpPr/>
                    <p:nvPr/>
                  </p:nvSpPr>
                  <p:spPr>
                    <a:xfrm>
                      <a:off x="3988642" y="1866694"/>
                      <a:ext cx="830463" cy="715864"/>
                    </a:xfrm>
                    <a:prstGeom prst="triangle">
                      <a:avLst/>
                    </a:prstGeom>
                    <a:gradFill rotWithShape="1">
                      <a:gsLst>
                        <a:gs pos="0">
                          <a:srgbClr val="4F81BD">
                            <a:tint val="100000"/>
                            <a:shade val="100000"/>
                            <a:satMod val="130000"/>
                          </a:srgbClr>
                        </a:gs>
                        <a:gs pos="100000">
                          <a:srgbClr val="4F81BD">
                            <a:tint val="50000"/>
                            <a:shade val="100000"/>
                            <a:satMod val="350000"/>
                          </a:srgbClr>
                        </a:gs>
                      </a:gsLst>
                      <a:lin ang="16200000" scaled="0"/>
                    </a:gradFill>
                    <a:ln>
                      <a:noFill/>
                      <a:headEnd type="none" w="med" len="med"/>
                      <a:tailEnd type="none" w="med" len="med"/>
                    </a:ln>
                    <a:effectLst/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</p:txBody>
                </p:sp>
                <p:cxnSp>
                  <p:nvCxnSpPr>
                    <p:cNvPr id="475" name="Straight Connector 474"/>
                    <p:cNvCxnSpPr/>
                    <p:nvPr/>
                  </p:nvCxnSpPr>
                  <p:spPr>
                    <a:xfrm flipV="1">
                      <a:off x="4404666" y="3056243"/>
                      <a:ext cx="1244899" cy="721602"/>
                    </a:xfrm>
                    <a:prstGeom prst="line">
                      <a:avLst/>
                    </a:prstGeom>
                    <a:noFill/>
                    <a:ln w="47625" cap="rnd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76" name="Straight Connector 475"/>
                    <p:cNvCxnSpPr/>
                    <p:nvPr/>
                  </p:nvCxnSpPr>
                  <p:spPr>
                    <a:xfrm rot="5400000" flipH="1" flipV="1">
                      <a:off x="3694773" y="3070332"/>
                      <a:ext cx="1416610" cy="1588"/>
                    </a:xfrm>
                    <a:prstGeom prst="line">
                      <a:avLst/>
                    </a:prstGeom>
                    <a:noFill/>
                    <a:ln w="47625" cap="rnd" cmpd="sng" algn="ctr">
                      <a:solidFill>
                        <a:srgbClr val="000000"/>
                      </a:solidFill>
                      <a:prstDash val="dash"/>
                      <a:miter lim="800000"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77" name="Straight Connector 476"/>
                    <p:cNvCxnSpPr/>
                    <p:nvPr/>
                  </p:nvCxnSpPr>
                  <p:spPr>
                    <a:xfrm>
                      <a:off x="4404666" y="2362819"/>
                      <a:ext cx="1244900" cy="693422"/>
                    </a:xfrm>
                    <a:prstGeom prst="line">
                      <a:avLst/>
                    </a:prstGeom>
                    <a:noFill/>
                    <a:ln w="47625" cap="rnd" cmpd="sng" algn="ctr">
                      <a:solidFill>
                        <a:srgbClr val="000000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78" name="Straight Connector 477"/>
                    <p:cNvCxnSpPr>
                      <a:stCxn id="474" idx="2"/>
                    </p:cNvCxnSpPr>
                    <p:nvPr/>
                  </p:nvCxnSpPr>
                  <p:spPr>
                    <a:xfrm rot="16200000" flipH="1">
                      <a:off x="3838326" y="2732872"/>
                      <a:ext cx="715864" cy="415231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7F7F7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79" name="Straight Connector 478"/>
                    <p:cNvCxnSpPr>
                      <a:endCxn id="473" idx="2"/>
                    </p:cNvCxnSpPr>
                    <p:nvPr/>
                  </p:nvCxnSpPr>
                  <p:spPr>
                    <a:xfrm rot="5400000" flipH="1" flipV="1">
                      <a:off x="4668789" y="3448738"/>
                      <a:ext cx="715864" cy="415230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7F7F7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  <p:cxnSp>
                  <p:nvCxnSpPr>
                    <p:cNvPr id="480" name="Straight Connector 479"/>
                    <p:cNvCxnSpPr>
                      <a:stCxn id="474" idx="4"/>
                      <a:endCxn id="473" idx="0"/>
                    </p:cNvCxnSpPr>
                    <p:nvPr/>
                  </p:nvCxnSpPr>
                  <p:spPr>
                    <a:xfrm rot="16200000" flipH="1">
                      <a:off x="5234338" y="2167516"/>
                      <a:ext cx="1588" cy="830462"/>
                    </a:xfrm>
                    <a:prstGeom prst="line">
                      <a:avLst/>
                    </a:prstGeom>
                    <a:noFill/>
                    <a:ln w="9525" cap="flat" cmpd="sng" algn="ctr">
                      <a:solidFill>
                        <a:srgbClr val="7F7F7F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>
                    <a:effectLst/>
                  </p:spPr>
                </p:cxnSp>
              </p:grpSp>
              <p:grpSp>
                <p:nvGrpSpPr>
                  <p:cNvPr id="467" name="Group 38"/>
                  <p:cNvGrpSpPr/>
                  <p:nvPr/>
                </p:nvGrpSpPr>
                <p:grpSpPr>
                  <a:xfrm>
                    <a:off x="4326094" y="1968433"/>
                    <a:ext cx="1510543" cy="1962509"/>
                    <a:chOff x="6570122" y="3377792"/>
                    <a:chExt cx="1510555" cy="1962509"/>
                  </a:xfrm>
                  <a:scene3d>
                    <a:camera prst="isometricTopUp">
                      <a:rot lat="19476000" lon="18882001" rev="3612000"/>
                    </a:camera>
                    <a:lightRig rig="threePt" dir="t"/>
                  </a:scene3d>
                </p:grpSpPr>
                <p:sp>
                  <p:nvSpPr>
                    <p:cNvPr id="468" name="Up Arrow 467"/>
                    <p:cNvSpPr/>
                    <p:nvPr/>
                  </p:nvSpPr>
                  <p:spPr>
                    <a:xfrm>
                      <a:off x="6570122" y="4810417"/>
                      <a:ext cx="262465" cy="529884"/>
                    </a:xfrm>
                    <a:prstGeom prst="upArrow">
                      <a:avLst>
                        <a:gd name="adj1" fmla="val 30645"/>
                        <a:gd name="adj2" fmla="val 79032"/>
                      </a:avLst>
                    </a:pr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69" name="Up Arrow 468"/>
                    <p:cNvSpPr/>
                    <p:nvPr/>
                  </p:nvSpPr>
                  <p:spPr>
                    <a:xfrm>
                      <a:off x="6570122" y="3377792"/>
                      <a:ext cx="262465" cy="529884"/>
                    </a:xfrm>
                    <a:prstGeom prst="upArrow">
                      <a:avLst>
                        <a:gd name="adj1" fmla="val 30645"/>
                        <a:gd name="adj2" fmla="val 79032"/>
                      </a:avLst>
                    </a:pr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470" name="Up Arrow 469"/>
                    <p:cNvSpPr/>
                    <p:nvPr/>
                  </p:nvSpPr>
                  <p:spPr>
                    <a:xfrm flipV="1">
                      <a:off x="7818212" y="4094504"/>
                      <a:ext cx="262465" cy="529884"/>
                    </a:xfrm>
                    <a:prstGeom prst="upArrow">
                      <a:avLst>
                        <a:gd name="adj1" fmla="val 30645"/>
                        <a:gd name="adj2" fmla="val 79032"/>
                      </a:avLst>
                    </a:prstGeom>
                    <a:solidFill>
                      <a:srgbClr val="FFFF00"/>
                    </a:solidFill>
                    <a:ln>
                      <a:solidFill>
                        <a:srgbClr val="FFFF00"/>
                      </a:solidFill>
                    </a:ln>
                    <a:effectLst>
                      <a:outerShdw blurRad="40000" dist="23000" dir="5400000" rotWithShape="0">
                        <a:srgbClr val="000000">
                          <a:alpha val="35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threePt" dir="t">
                        <a:rot lat="0" lon="0" rev="1200000"/>
                      </a:lightRig>
                    </a:scene3d>
                    <a:sp3d>
                      <a:bevelT w="63500" h="25400"/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Gill Sans MT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462" name="Group 269"/>
                <p:cNvGrpSpPr/>
                <p:nvPr/>
              </p:nvGrpSpPr>
              <p:grpSpPr>
                <a:xfrm>
                  <a:off x="4018681" y="4784355"/>
                  <a:ext cx="1432833" cy="1177308"/>
                  <a:chOff x="4063614" y="2052069"/>
                  <a:chExt cx="1641790" cy="1348988"/>
                </a:xfrm>
                <a:solidFill>
                  <a:srgbClr val="FF0000"/>
                </a:solidFill>
              </p:grpSpPr>
              <p:sp>
                <p:nvSpPr>
                  <p:cNvPr id="463" name="Up Arrow 462"/>
                  <p:cNvSpPr/>
                  <p:nvPr/>
                </p:nvSpPr>
                <p:spPr>
                  <a:xfrm>
                    <a:off x="5103083" y="2871173"/>
                    <a:ext cx="262466" cy="529884"/>
                  </a:xfrm>
                  <a:prstGeom prst="upArrow">
                    <a:avLst>
                      <a:gd name="adj1" fmla="val 30645"/>
                      <a:gd name="adj2" fmla="val 79032"/>
                    </a:avLst>
                  </a:prstGeom>
                  <a:grpFill/>
                  <a:ln w="9525" cap="flat" cmpd="sng" algn="ctr">
                    <a:solidFill>
                      <a:srgbClr val="FF0000"/>
                    </a:solidFill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4" name="Up Arrow 463"/>
                  <p:cNvSpPr/>
                  <p:nvPr/>
                </p:nvSpPr>
                <p:spPr>
                  <a:xfrm>
                    <a:off x="4063614" y="2258776"/>
                    <a:ext cx="262466" cy="529884"/>
                  </a:xfrm>
                  <a:prstGeom prst="upArrow">
                    <a:avLst>
                      <a:gd name="adj1" fmla="val 30645"/>
                      <a:gd name="adj2" fmla="val 79032"/>
                    </a:avLst>
                  </a:prstGeom>
                  <a:grpFill/>
                  <a:ln w="9525" cap="flat" cmpd="sng" algn="ctr">
                    <a:solidFill>
                      <a:srgbClr val="FF0000"/>
                    </a:solidFill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65" name="Up Arrow 464"/>
                  <p:cNvSpPr/>
                  <p:nvPr/>
                </p:nvSpPr>
                <p:spPr>
                  <a:xfrm flipV="1">
                    <a:off x="5442938" y="2052069"/>
                    <a:ext cx="262466" cy="529884"/>
                  </a:xfrm>
                  <a:prstGeom prst="upArrow">
                    <a:avLst>
                      <a:gd name="adj1" fmla="val 30645"/>
                      <a:gd name="adj2" fmla="val 79032"/>
                    </a:avLst>
                  </a:prstGeom>
                  <a:grpFill/>
                  <a:ln w="9525" cap="flat" cmpd="sng" algn="ctr">
                    <a:solidFill>
                      <a:srgbClr val="FF0000"/>
                    </a:solidFill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502" name="Rectangle 501"/>
            <p:cNvSpPr/>
            <p:nvPr/>
          </p:nvSpPr>
          <p:spPr>
            <a:xfrm>
              <a:off x="6226144" y="2771719"/>
              <a:ext cx="2752755" cy="584775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en-US" sz="1600" dirty="0" err="1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ferrimagnetic-antiferro</a:t>
              </a:r>
              <a:r>
                <a:rPr lang="en-US" sz="1600" dirty="0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-</a:t>
              </a:r>
              <a:br>
                <a:rPr lang="en-US" sz="1600" dirty="0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</a:br>
              <a:r>
                <a:rPr lang="en-US" sz="1600" dirty="0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electric 2 (</a:t>
              </a:r>
              <a:r>
                <a:rPr lang="en-US" sz="1600" dirty="0" smtClean="0">
                  <a:solidFill>
                    <a:srgbClr val="FF0080"/>
                  </a:solidFill>
                  <a:latin typeface="Times" charset="0"/>
                  <a:ea typeface="Times" charset="0"/>
                  <a:cs typeface="Times" charset="0"/>
                </a:rPr>
                <a:t>FIM-AFE2</a:t>
              </a:r>
              <a:r>
                <a:rPr lang="en-US" sz="1600" dirty="0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) state</a:t>
              </a:r>
            </a:p>
          </p:txBody>
        </p:sp>
      </p:grpSp>
      <p:sp>
        <p:nvSpPr>
          <p:cNvPr id="168" name="TextBox 167"/>
          <p:cNvSpPr txBox="1"/>
          <p:nvPr/>
        </p:nvSpPr>
        <p:spPr>
          <a:xfrm>
            <a:off x="2632908" y="5789475"/>
            <a:ext cx="37646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latin typeface="Optima"/>
                <a:cs typeface="Optima"/>
              </a:rPr>
              <a:t>(normalized by the </a:t>
            </a:r>
            <a:r>
              <a:rPr lang="en-US" sz="1400" dirty="0" err="1" smtClean="0">
                <a:solidFill>
                  <a:srgbClr val="000000"/>
                </a:solidFill>
                <a:latin typeface="Optima"/>
                <a:cs typeface="Optima"/>
              </a:rPr>
              <a:t>intralayer</a:t>
            </a:r>
            <a:r>
              <a:rPr lang="en-US" sz="1400" dirty="0" smtClean="0">
                <a:solidFill>
                  <a:srgbClr val="000000"/>
                </a:solidFill>
                <a:latin typeface="Optima"/>
                <a:cs typeface="Optima"/>
              </a:rPr>
              <a:t> coupling)</a:t>
            </a:r>
            <a:endParaRPr lang="en-US" sz="14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grpSp>
        <p:nvGrpSpPr>
          <p:cNvPr id="173" name="Group 172"/>
          <p:cNvGrpSpPr/>
          <p:nvPr/>
        </p:nvGrpSpPr>
        <p:grpSpPr>
          <a:xfrm>
            <a:off x="76200" y="933650"/>
            <a:ext cx="3009153" cy="2878707"/>
            <a:chOff x="76200" y="757188"/>
            <a:chExt cx="3009153" cy="2878707"/>
          </a:xfrm>
        </p:grpSpPr>
        <p:sp>
          <p:nvSpPr>
            <p:cNvPr id="175" name="Rectangle 174"/>
            <p:cNvSpPr/>
            <p:nvPr/>
          </p:nvSpPr>
          <p:spPr>
            <a:xfrm>
              <a:off x="76200" y="3051119"/>
              <a:ext cx="2222499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ferromagnetic-</a:t>
              </a:r>
              <a:r>
                <a:rPr lang="en-US" sz="1600" dirty="0" err="1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ferro</a:t>
              </a:r>
              <a:r>
                <a:rPr lang="en-US" sz="1600" dirty="0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-electric (</a:t>
              </a:r>
              <a:r>
                <a:rPr lang="en-US" sz="1600" dirty="0" smtClean="0">
                  <a:solidFill>
                    <a:srgbClr val="FF0080"/>
                  </a:solidFill>
                  <a:latin typeface="Times" charset="0"/>
                  <a:ea typeface="Times" charset="0"/>
                  <a:cs typeface="Times" charset="0"/>
                </a:rPr>
                <a:t>FM-FE</a:t>
              </a:r>
              <a:r>
                <a:rPr lang="en-US" sz="1600" dirty="0" smtClean="0">
                  <a:solidFill>
                    <a:srgbClr val="000000"/>
                  </a:solidFill>
                  <a:latin typeface="Times" charset="0"/>
                  <a:ea typeface="Times" charset="0"/>
                  <a:cs typeface="Times" charset="0"/>
                </a:rPr>
                <a:t>) state</a:t>
              </a:r>
            </a:p>
          </p:txBody>
        </p:sp>
        <p:grpSp>
          <p:nvGrpSpPr>
            <p:cNvPr id="176" name="Group 175"/>
            <p:cNvGrpSpPr/>
            <p:nvPr/>
          </p:nvGrpSpPr>
          <p:grpSpPr>
            <a:xfrm>
              <a:off x="101601" y="757188"/>
              <a:ext cx="2983752" cy="2261429"/>
              <a:chOff x="177801" y="757188"/>
              <a:chExt cx="2983752" cy="2261429"/>
            </a:xfrm>
          </p:grpSpPr>
          <p:grpSp>
            <p:nvGrpSpPr>
              <p:cNvPr id="177" name="Group 176"/>
              <p:cNvGrpSpPr/>
              <p:nvPr/>
            </p:nvGrpSpPr>
            <p:grpSpPr>
              <a:xfrm>
                <a:off x="280810" y="1396958"/>
                <a:ext cx="1846140" cy="1621659"/>
                <a:chOff x="6253630" y="1950720"/>
                <a:chExt cx="2188761" cy="1922617"/>
              </a:xfrm>
            </p:grpSpPr>
            <p:sp>
              <p:nvSpPr>
                <p:cNvPr id="197" name="Rounded Rectangle 196"/>
                <p:cNvSpPr/>
                <p:nvPr/>
              </p:nvSpPr>
              <p:spPr>
                <a:xfrm>
                  <a:off x="6253630" y="1950720"/>
                  <a:ext cx="2188761" cy="1873647"/>
                </a:xfrm>
                <a:prstGeom prst="roundRect">
                  <a:avLst>
                    <a:gd name="adj" fmla="val 7331"/>
                  </a:avLst>
                </a:prstGeom>
                <a:solidFill>
                  <a:srgbClr val="FEDAE1"/>
                </a:solidFill>
                <a:ln w="28575" cap="flat" cmpd="sng" algn="ctr">
                  <a:solidFill>
                    <a:sysClr val="windowText" lastClr="000000">
                      <a:lumMod val="65000"/>
                      <a:lumOff val="3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8" name="Group 48"/>
                <p:cNvGrpSpPr/>
                <p:nvPr/>
              </p:nvGrpSpPr>
              <p:grpSpPr>
                <a:xfrm>
                  <a:off x="6517099" y="1998928"/>
                  <a:ext cx="1811928" cy="1874409"/>
                  <a:chOff x="3988644" y="1866692"/>
                  <a:chExt cx="2076155" cy="2147592"/>
                </a:xfrm>
                <a:scene3d>
                  <a:camera prst="isometricTopUp">
                    <a:rot lat="19476000" lon="18882001" rev="3612000"/>
                  </a:camera>
                  <a:lightRig rig="threePt" dir="t"/>
                </a:scene3d>
              </p:grpSpPr>
              <p:sp>
                <p:nvSpPr>
                  <p:cNvPr id="207" name="Isosceles Triangle 7"/>
                  <p:cNvSpPr/>
                  <p:nvPr/>
                </p:nvSpPr>
                <p:spPr>
                  <a:xfrm>
                    <a:off x="3988644" y="3298419"/>
                    <a:ext cx="830463" cy="715864"/>
                  </a:xfrm>
                  <a:prstGeom prst="triangl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>
                    <a:noFill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8" name="Isosceles Triangle 8"/>
                  <p:cNvSpPr/>
                  <p:nvPr/>
                </p:nvSpPr>
                <p:spPr>
                  <a:xfrm>
                    <a:off x="4403874" y="2582556"/>
                    <a:ext cx="830463" cy="715864"/>
                  </a:xfrm>
                  <a:prstGeom prst="triangle">
                    <a:avLst/>
                  </a:prstGeom>
                  <a:noFill/>
                  <a:ln w="9525" cap="flat" cmpd="sng" algn="ctr">
                    <a:solidFill>
                      <a:sysClr val="window" lastClr="FFFFFF">
                        <a:lumMod val="50000"/>
                      </a:sysClr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9" name="Isosceles Triangle 187"/>
                  <p:cNvSpPr/>
                  <p:nvPr/>
                </p:nvSpPr>
                <p:spPr>
                  <a:xfrm>
                    <a:off x="5234336" y="2582556"/>
                    <a:ext cx="830463" cy="715864"/>
                  </a:xfrm>
                  <a:prstGeom prst="triangl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>
                    <a:noFill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0" name="Isosceles Triangle 188"/>
                  <p:cNvSpPr/>
                  <p:nvPr/>
                </p:nvSpPr>
                <p:spPr>
                  <a:xfrm>
                    <a:off x="3988644" y="1866692"/>
                    <a:ext cx="830463" cy="715864"/>
                  </a:xfrm>
                  <a:prstGeom prst="triangle">
                    <a:avLst/>
                  </a:prstGeom>
                  <a:gradFill rotWithShape="1">
                    <a:gsLst>
                      <a:gs pos="0">
                        <a:srgbClr val="4F81BD">
                          <a:tint val="100000"/>
                          <a:shade val="100000"/>
                          <a:satMod val="130000"/>
                        </a:srgbClr>
                      </a:gs>
                      <a:gs pos="100000">
                        <a:srgbClr val="4F81BD">
                          <a:tint val="50000"/>
                          <a:shade val="100000"/>
                          <a:satMod val="350000"/>
                        </a:srgbClr>
                      </a:gs>
                    </a:gsLst>
                    <a:lin ang="16200000" scaled="0"/>
                  </a:gradFill>
                  <a:ln>
                    <a:noFill/>
                    <a:headEnd type="none" w="med" len="med"/>
                    <a:tailEnd type="none" w="med" len="med"/>
                  </a:ln>
                  <a:effectLst/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211" name="Straight Connector 210"/>
                  <p:cNvCxnSpPr/>
                  <p:nvPr/>
                </p:nvCxnSpPr>
                <p:spPr>
                  <a:xfrm flipV="1">
                    <a:off x="4404668" y="3056241"/>
                    <a:ext cx="1244899" cy="721601"/>
                  </a:xfrm>
                  <a:prstGeom prst="line">
                    <a:avLst/>
                  </a:prstGeom>
                  <a:noFill/>
                  <a:ln w="47625" cap="rnd" cmpd="sng" algn="ctr">
                    <a:solidFill>
                      <a:srgbClr val="000000"/>
                    </a:solidFill>
                    <a:prstDash val="dash"/>
                    <a:miter lim="800000"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2" name="Straight Connector 211"/>
                  <p:cNvCxnSpPr/>
                  <p:nvPr/>
                </p:nvCxnSpPr>
                <p:spPr>
                  <a:xfrm rot="5400000" flipH="1" flipV="1">
                    <a:off x="3694775" y="3070330"/>
                    <a:ext cx="1416610" cy="1588"/>
                  </a:xfrm>
                  <a:prstGeom prst="line">
                    <a:avLst/>
                  </a:prstGeom>
                  <a:noFill/>
                  <a:ln w="47625" cap="rnd" cmpd="sng" algn="ctr">
                    <a:solidFill>
                      <a:srgbClr val="000000"/>
                    </a:solidFill>
                    <a:prstDash val="dash"/>
                    <a:miter lim="800000"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3" name="Straight Connector 212"/>
                  <p:cNvCxnSpPr/>
                  <p:nvPr/>
                </p:nvCxnSpPr>
                <p:spPr>
                  <a:xfrm>
                    <a:off x="4404668" y="2362816"/>
                    <a:ext cx="1244901" cy="693422"/>
                  </a:xfrm>
                  <a:prstGeom prst="line">
                    <a:avLst/>
                  </a:prstGeom>
                  <a:noFill/>
                  <a:ln w="47625" cap="rnd" cmpd="sng" algn="ctr">
                    <a:solidFill>
                      <a:srgbClr val="000000"/>
                    </a:solidFill>
                    <a:prstDash val="dash"/>
                    <a:miter lim="800000"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4" name="Straight Connector 213"/>
                  <p:cNvCxnSpPr/>
                  <p:nvPr/>
                </p:nvCxnSpPr>
                <p:spPr>
                  <a:xfrm rot="16200000" flipH="1">
                    <a:off x="3838329" y="2732869"/>
                    <a:ext cx="715864" cy="415232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7F7F7F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5" name="Straight Connector 214"/>
                  <p:cNvCxnSpPr/>
                  <p:nvPr/>
                </p:nvCxnSpPr>
                <p:spPr>
                  <a:xfrm rot="5400000" flipH="1" flipV="1">
                    <a:off x="4668792" y="3448737"/>
                    <a:ext cx="715864" cy="41523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7F7F7F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16" name="Straight Connector 215"/>
                  <p:cNvCxnSpPr/>
                  <p:nvPr/>
                </p:nvCxnSpPr>
                <p:spPr>
                  <a:xfrm rot="16200000" flipH="1">
                    <a:off x="5234339" y="2167515"/>
                    <a:ext cx="1588" cy="830462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7F7F7F"/>
                    </a:solidFill>
                    <a:prstDash val="sys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199" name="Group 38"/>
                <p:cNvGrpSpPr/>
                <p:nvPr/>
              </p:nvGrpSpPr>
              <p:grpSpPr>
                <a:xfrm>
                  <a:off x="6811619" y="2087602"/>
                  <a:ext cx="1318303" cy="1712746"/>
                  <a:chOff x="6570114" y="3377793"/>
                  <a:chExt cx="1510563" cy="1962510"/>
                </a:xfrm>
                <a:scene3d>
                  <a:camera prst="isometricTopUp">
                    <a:rot lat="19476000" lon="18882001" rev="3612000"/>
                  </a:camera>
                  <a:lightRig rig="threePt" dir="t"/>
                </a:scene3d>
              </p:grpSpPr>
              <p:sp>
                <p:nvSpPr>
                  <p:cNvPr id="204" name="Up Arrow 203"/>
                  <p:cNvSpPr/>
                  <p:nvPr/>
                </p:nvSpPr>
                <p:spPr>
                  <a:xfrm>
                    <a:off x="6570116" y="4810419"/>
                    <a:ext cx="262465" cy="529884"/>
                  </a:xfrm>
                  <a:prstGeom prst="upArrow">
                    <a:avLst>
                      <a:gd name="adj1" fmla="val 30645"/>
                      <a:gd name="adj2" fmla="val 79032"/>
                    </a:avLst>
                  </a:prstGeom>
                  <a:solidFill>
                    <a:srgbClr val="FFFF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5" name="Up Arrow 204"/>
                  <p:cNvSpPr/>
                  <p:nvPr/>
                </p:nvSpPr>
                <p:spPr>
                  <a:xfrm>
                    <a:off x="6570114" y="3377793"/>
                    <a:ext cx="262465" cy="529884"/>
                  </a:xfrm>
                  <a:prstGeom prst="upArrow">
                    <a:avLst>
                      <a:gd name="adj1" fmla="val 30645"/>
                      <a:gd name="adj2" fmla="val 79032"/>
                    </a:avLst>
                  </a:prstGeom>
                  <a:solidFill>
                    <a:srgbClr val="FFFF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6" name="Up Arrow 205"/>
                  <p:cNvSpPr/>
                  <p:nvPr/>
                </p:nvSpPr>
                <p:spPr>
                  <a:xfrm>
                    <a:off x="7818212" y="4094504"/>
                    <a:ext cx="262465" cy="529884"/>
                  </a:xfrm>
                  <a:prstGeom prst="upArrow">
                    <a:avLst>
                      <a:gd name="adj1" fmla="val 30645"/>
                      <a:gd name="adj2" fmla="val 79032"/>
                    </a:avLst>
                  </a:prstGeom>
                  <a:solidFill>
                    <a:srgbClr val="FFFF00"/>
                  </a:solidFill>
                  <a:ln w="3175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blurRad="40000" dist="23000" dir="5400000" rotWithShape="0">
                      <a:srgbClr val="000000">
                        <a:alpha val="35000"/>
                      </a:srgbClr>
                    </a:outerShdw>
                  </a:effectLst>
                  <a:scene3d>
                    <a:camera prst="orthographicFront">
                      <a:rot lat="0" lon="0" rev="0"/>
                    </a:camera>
                    <a:lightRig rig="threePt" dir="t">
                      <a:rot lat="0" lon="0" rev="1200000"/>
                    </a:lightRig>
                  </a:scene3d>
                  <a:sp3d>
                    <a:bevelT w="63500" h="25400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0" name="Group 51"/>
                <p:cNvGrpSpPr/>
                <p:nvPr/>
              </p:nvGrpSpPr>
              <p:grpSpPr>
                <a:xfrm>
                  <a:off x="6582535" y="2160594"/>
                  <a:ext cx="1432837" cy="1177309"/>
                  <a:chOff x="4063620" y="2052068"/>
                  <a:chExt cx="1641773" cy="1348995"/>
                </a:xfrm>
                <a:solidFill>
                  <a:srgbClr val="FF0000"/>
                </a:solidFill>
              </p:grpSpPr>
              <p:sp>
                <p:nvSpPr>
                  <p:cNvPr id="201" name="Up Arrow 200"/>
                  <p:cNvSpPr/>
                  <p:nvPr/>
                </p:nvSpPr>
                <p:spPr>
                  <a:xfrm>
                    <a:off x="5103094" y="2871179"/>
                    <a:ext cx="262466" cy="529884"/>
                  </a:xfrm>
                  <a:prstGeom prst="upArrow">
                    <a:avLst>
                      <a:gd name="adj1" fmla="val 30645"/>
                      <a:gd name="adj2" fmla="val 79032"/>
                    </a:avLst>
                  </a:prstGeom>
                  <a:grpFill/>
                  <a:ln w="9525" cap="flat" cmpd="sng" algn="ctr">
                    <a:solidFill>
                      <a:srgbClr val="FF0000"/>
                    </a:solidFill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2" name="Up Arrow 201"/>
                  <p:cNvSpPr/>
                  <p:nvPr/>
                </p:nvSpPr>
                <p:spPr>
                  <a:xfrm>
                    <a:off x="4063620" y="2258779"/>
                    <a:ext cx="262466" cy="529884"/>
                  </a:xfrm>
                  <a:prstGeom prst="upArrow">
                    <a:avLst>
                      <a:gd name="adj1" fmla="val 30645"/>
                      <a:gd name="adj2" fmla="val 79032"/>
                    </a:avLst>
                  </a:prstGeom>
                  <a:grpFill/>
                  <a:ln w="9525" cap="flat" cmpd="sng" algn="ctr">
                    <a:solidFill>
                      <a:srgbClr val="FF0000"/>
                    </a:solidFill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Up Arrow 202"/>
                  <p:cNvSpPr/>
                  <p:nvPr/>
                </p:nvSpPr>
                <p:spPr>
                  <a:xfrm>
                    <a:off x="5442927" y="2052068"/>
                    <a:ext cx="262466" cy="529884"/>
                  </a:xfrm>
                  <a:prstGeom prst="upArrow">
                    <a:avLst>
                      <a:gd name="adj1" fmla="val 30645"/>
                      <a:gd name="adj2" fmla="val 79032"/>
                    </a:avLst>
                  </a:prstGeom>
                  <a:grpFill/>
                  <a:ln w="9525" cap="flat" cmpd="sng" algn="ctr">
                    <a:solidFill>
                      <a:srgbClr val="FF0000"/>
                    </a:solidFill>
                    <a:prstDash val="solid"/>
                  </a:ln>
                  <a:effectLst/>
                  <a:scene3d>
                    <a:camera prst="orthographicFront"/>
                    <a:lightRig rig="threePt" dir="t"/>
                  </a:scene3d>
                  <a:sp3d>
                    <a:bevelT w="101600" prst="riblet"/>
                  </a:sp3d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78" name="Oval Callout 177"/>
              <p:cNvSpPr/>
              <p:nvPr/>
            </p:nvSpPr>
            <p:spPr>
              <a:xfrm>
                <a:off x="177801" y="757188"/>
                <a:ext cx="1843360" cy="492007"/>
              </a:xfrm>
              <a:prstGeom prst="wedgeEllipseCallout">
                <a:avLst>
                  <a:gd name="adj1" fmla="val 25183"/>
                  <a:gd name="adj2" fmla="val 106456"/>
                </a:avLst>
              </a:prstGeom>
              <a:solidFill>
                <a:schemeClr val="bg1"/>
              </a:solidFill>
              <a:ln w="317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b="1" dirty="0" smtClean="0">
                    <a:solidFill>
                      <a:srgbClr val="FF0000"/>
                    </a:solidFill>
                    <a:latin typeface="Optima"/>
                    <a:cs typeface="Optima"/>
                  </a:rPr>
                  <a:t>trimer spin</a:t>
                </a:r>
                <a:endParaRPr lang="en-US" b="1" dirty="0">
                  <a:solidFill>
                    <a:srgbClr val="FF0000"/>
                  </a:solidFill>
                  <a:latin typeface="Optima"/>
                  <a:cs typeface="Optima"/>
                </a:endParaRPr>
              </a:p>
            </p:txBody>
          </p:sp>
          <p:sp>
            <p:nvSpPr>
              <p:cNvPr id="196" name="Oval Callout 195"/>
              <p:cNvSpPr/>
              <p:nvPr/>
            </p:nvSpPr>
            <p:spPr>
              <a:xfrm>
                <a:off x="1890698" y="1463913"/>
                <a:ext cx="1270855" cy="426145"/>
              </a:xfrm>
              <a:prstGeom prst="wedgeEllipseCallout">
                <a:avLst>
                  <a:gd name="adj1" fmla="val -58322"/>
                  <a:gd name="adj2" fmla="val 80107"/>
                </a:avLst>
              </a:prstGeom>
              <a:solidFill>
                <a:srgbClr val="FFFF00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en-US" b="1" dirty="0" smtClean="0">
                    <a:solidFill>
                      <a:schemeClr val="tx1"/>
                    </a:solidFill>
                    <a:latin typeface="Optima"/>
                    <a:cs typeface="Optima"/>
                  </a:rPr>
                  <a:t>orbital</a:t>
                </a:r>
                <a:endParaRPr lang="en-US" b="1" dirty="0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</p:grpSp>
      </p:grpSp>
      <p:cxnSp>
        <p:nvCxnSpPr>
          <p:cNvPr id="217" name="Elbow Connector 216"/>
          <p:cNvCxnSpPr/>
          <p:nvPr/>
        </p:nvCxnSpPr>
        <p:spPr>
          <a:xfrm>
            <a:off x="2120810" y="2526634"/>
            <a:ext cx="575413" cy="462643"/>
          </a:xfrm>
          <a:prstGeom prst="bentConnector3">
            <a:avLst/>
          </a:prstGeom>
          <a:ln>
            <a:solidFill>
              <a:srgbClr val="C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Elbow Connector 217"/>
          <p:cNvCxnSpPr/>
          <p:nvPr/>
        </p:nvCxnSpPr>
        <p:spPr>
          <a:xfrm flipV="1">
            <a:off x="2120810" y="4915170"/>
            <a:ext cx="575413" cy="216000"/>
          </a:xfrm>
          <a:prstGeom prst="bentConnector3">
            <a:avLst/>
          </a:prstGeom>
          <a:ln>
            <a:solidFill>
              <a:srgbClr val="00206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9" name="Picture 16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1353671"/>
            <a:ext cx="3347572" cy="119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8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  <a:effectLst/>
        </p:spPr>
        <p:txBody>
          <a:bodyPr>
            <a:noAutofit/>
          </a:bodyPr>
          <a:lstStyle/>
          <a:p>
            <a:r>
              <a:rPr lang="en-US" altLang="ja-JP" sz="3600" dirty="0" smtClean="0">
                <a:effectLst/>
                <a:latin typeface="Optima"/>
                <a:cs typeface="Optima"/>
              </a:rPr>
              <a:t>Organic molecular </a:t>
            </a:r>
            <a:r>
              <a:rPr lang="en-US" altLang="ja-JP" sz="3600" smtClean="0">
                <a:effectLst/>
                <a:latin typeface="Optima"/>
                <a:cs typeface="Optima"/>
              </a:rPr>
              <a:t>magnets with </a:t>
            </a:r>
            <a:r>
              <a:rPr lang="en-US" altLang="ja-JP" sz="3600" dirty="0" smtClean="0">
                <a:effectLst/>
                <a:latin typeface="Optima"/>
                <a:cs typeface="Optima"/>
              </a:rPr>
              <a:t>trimers</a:t>
            </a:r>
            <a:endParaRPr lang="en-US" sz="3600" baseline="-25000" dirty="0">
              <a:solidFill>
                <a:srgbClr val="FF0080"/>
              </a:solidFill>
              <a:effectLst/>
              <a:latin typeface="Optima"/>
              <a:cs typeface="Optima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0102" y="1134022"/>
            <a:ext cx="3974576" cy="2222684"/>
            <a:chOff x="531677" y="1134022"/>
            <a:chExt cx="3974576" cy="2222684"/>
          </a:xfrm>
        </p:grpSpPr>
        <p:sp>
          <p:nvSpPr>
            <p:cNvPr id="26" name="Rectangle 25"/>
            <p:cNvSpPr/>
            <p:nvPr/>
          </p:nvSpPr>
          <p:spPr>
            <a:xfrm>
              <a:off x="531677" y="1134022"/>
              <a:ext cx="3974576" cy="2222684"/>
            </a:xfrm>
            <a:prstGeom prst="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603589" y="2918917"/>
              <a:ext cx="337149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b="1" dirty="0" smtClean="0">
                  <a:latin typeface="Optima"/>
                  <a:cs typeface="Optima"/>
                </a:rPr>
                <a:t>molecular magnet </a:t>
              </a:r>
              <a:r>
                <a:rPr lang="en-US" sz="2000" b="1" dirty="0" smtClean="0">
                  <a:solidFill>
                    <a:srgbClr val="FF0080"/>
                  </a:solidFill>
                  <a:latin typeface="Optima"/>
                  <a:cs typeface="Optima"/>
                </a:rPr>
                <a:t>TNN</a:t>
              </a:r>
              <a:endParaRPr lang="en-US" sz="2000" b="1" dirty="0">
                <a:solidFill>
                  <a:srgbClr val="FF0080"/>
                </a:solidFill>
                <a:latin typeface="Optima"/>
                <a:cs typeface="Optima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48035" y="1200958"/>
            <a:ext cx="4284667" cy="1685969"/>
            <a:chOff x="1335645" y="1200958"/>
            <a:chExt cx="4284667" cy="1685969"/>
          </a:xfrm>
        </p:grpSpPr>
        <p:sp>
          <p:nvSpPr>
            <p:cNvPr id="38" name="Line Callout 2 37"/>
            <p:cNvSpPr/>
            <p:nvPr/>
          </p:nvSpPr>
          <p:spPr>
            <a:xfrm>
              <a:off x="3233330" y="1300446"/>
              <a:ext cx="2368150" cy="607290"/>
            </a:xfrm>
            <a:prstGeom prst="borderCallout2">
              <a:avLst>
                <a:gd name="adj1" fmla="val 51367"/>
                <a:gd name="adj2" fmla="val -4769"/>
                <a:gd name="adj3" fmla="val 51292"/>
                <a:gd name="adj4" fmla="val -17358"/>
                <a:gd name="adj5" fmla="val 114531"/>
                <a:gd name="adj6" fmla="val -13355"/>
              </a:avLst>
            </a:prstGeom>
            <a:ln w="19050" cmpd="sng">
              <a:solidFill>
                <a:schemeClr val="accent5"/>
              </a:solidFill>
              <a:headEnd type="none"/>
              <a:tailEnd type="arrow" w="lg" len="lg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Optima"/>
                <a:cs typeface="Optima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335645" y="1200958"/>
              <a:ext cx="4284667" cy="1685969"/>
              <a:chOff x="1335645" y="1200958"/>
              <a:chExt cx="4284667" cy="1685969"/>
            </a:xfrm>
          </p:grpSpPr>
          <p:pic>
            <p:nvPicPr>
              <p:cNvPr id="24" name="Picture 23" descr="Untitled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5645" y="1200958"/>
                <a:ext cx="1784231" cy="1685969"/>
              </a:xfrm>
              <a:prstGeom prst="rect">
                <a:avLst/>
              </a:prstGeom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3261522" y="1305968"/>
                <a:ext cx="2358790" cy="5847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600" dirty="0" err="1" smtClean="0">
                    <a:solidFill>
                      <a:srgbClr val="000000"/>
                    </a:solidFill>
                    <a:latin typeface="Optima"/>
                    <a:ea typeface="小塚ゴシック Pr6N R"/>
                    <a:cs typeface="Optima"/>
                  </a:rPr>
                  <a:t>Nitronyl</a:t>
                </a:r>
                <a:r>
                  <a:rPr lang="en-US" altLang="ja-JP" sz="1600" dirty="0" smtClean="0">
                    <a:solidFill>
                      <a:srgbClr val="000000"/>
                    </a:solidFill>
                    <a:latin typeface="Optima"/>
                    <a:ea typeface="小塚ゴシック Pr6N R"/>
                    <a:cs typeface="Optima"/>
                  </a:rPr>
                  <a:t> </a:t>
                </a:r>
                <a:r>
                  <a:rPr lang="en-US" altLang="ja-JP" sz="1600" dirty="0" err="1" smtClean="0">
                    <a:solidFill>
                      <a:srgbClr val="000000"/>
                    </a:solidFill>
                    <a:latin typeface="Optima"/>
                    <a:ea typeface="小塚ゴシック Pr6N R"/>
                    <a:cs typeface="Optima"/>
                  </a:rPr>
                  <a:t>Nitroxide</a:t>
                </a:r>
                <a:r>
                  <a:rPr lang="en-US" altLang="ja-JP" sz="1600" dirty="0" smtClean="0">
                    <a:solidFill>
                      <a:srgbClr val="000000"/>
                    </a:solidFill>
                    <a:latin typeface="Optima"/>
                    <a:ea typeface="小塚ゴシック Pr6N R"/>
                    <a:cs typeface="Optima"/>
                  </a:rPr>
                  <a:t> (NN)</a:t>
                </a:r>
              </a:p>
              <a:p>
                <a:r>
                  <a:rPr lang="en-US" altLang="ja-JP" sz="1600" dirty="0" smtClean="0">
                    <a:solidFill>
                      <a:srgbClr val="000000"/>
                    </a:solidFill>
                    <a:latin typeface="Optima"/>
                    <a:ea typeface="小塚ゴシック Pr6N R"/>
                    <a:cs typeface="Optima"/>
                  </a:rPr>
                  <a:t>radical </a:t>
                </a:r>
                <a:r>
                  <a:rPr lang="en-US" altLang="ja-JP" sz="1600" b="1" dirty="0" smtClean="0">
                    <a:solidFill>
                      <a:srgbClr val="FF0080"/>
                    </a:solidFill>
                    <a:latin typeface="Optima"/>
                    <a:ea typeface="小塚ゴシック Pr6N R"/>
                    <a:cs typeface="Optima"/>
                  </a:rPr>
                  <a:t>(carrying S=1/2)</a:t>
                </a:r>
                <a:endParaRPr lang="en-US" sz="1600" dirty="0"/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2770590" y="2012925"/>
            <a:ext cx="1496372" cy="483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400" dirty="0" smtClean="0">
                <a:latin typeface="Optima"/>
                <a:cs typeface="Optima"/>
              </a:rPr>
              <a:t>Y. Nakano </a:t>
            </a:r>
            <a:r>
              <a:rPr lang="en-US" sz="1400" i="1" dirty="0" smtClean="0">
                <a:latin typeface="Optima"/>
                <a:cs typeface="Optima"/>
              </a:rPr>
              <a:t>et al</a:t>
            </a:r>
            <a:r>
              <a:rPr lang="en-US" sz="1400" dirty="0" smtClean="0">
                <a:latin typeface="Optima"/>
                <a:cs typeface="Optima"/>
              </a:rPr>
              <a:t>. </a:t>
            </a:r>
            <a:br>
              <a:rPr lang="en-US" sz="1400" dirty="0" smtClean="0">
                <a:latin typeface="Optima"/>
                <a:cs typeface="Optima"/>
              </a:rPr>
            </a:br>
            <a:r>
              <a:rPr lang="en-US" sz="1400" dirty="0" smtClean="0">
                <a:latin typeface="Optima"/>
                <a:cs typeface="Optima"/>
              </a:rPr>
              <a:t>(2005)</a:t>
            </a:r>
            <a:endParaRPr lang="en-US" sz="1400" dirty="0">
              <a:latin typeface="Optima"/>
              <a:cs typeface="Optima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0102" y="3525215"/>
            <a:ext cx="8263892" cy="3179802"/>
            <a:chOff x="470102" y="3525215"/>
            <a:chExt cx="8263892" cy="3179802"/>
          </a:xfrm>
        </p:grpSpPr>
        <p:grpSp>
          <p:nvGrpSpPr>
            <p:cNvPr id="2" name="Group 1"/>
            <p:cNvGrpSpPr/>
            <p:nvPr/>
          </p:nvGrpSpPr>
          <p:grpSpPr>
            <a:xfrm>
              <a:off x="470102" y="3555073"/>
              <a:ext cx="3974576" cy="2944495"/>
              <a:chOff x="470102" y="3660913"/>
              <a:chExt cx="3974576" cy="2944495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470102" y="3660913"/>
                <a:ext cx="3974576" cy="2944495"/>
              </a:xfrm>
              <a:prstGeom prst="rect">
                <a:avLst/>
              </a:prstGeom>
              <a:solidFill>
                <a:srgbClr val="F2F2F2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759756" y="5863143"/>
                <a:ext cx="327460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>
                  <a:spcAft>
                    <a:spcPts val="600"/>
                  </a:spcAft>
                </a:pPr>
                <a:r>
                  <a:rPr lang="en-US" sz="2000" b="1" dirty="0" smtClean="0">
                    <a:latin typeface="Optima"/>
                    <a:cs typeface="Optima"/>
                  </a:rPr>
                  <a:t>Single crystal </a:t>
                </a:r>
                <a:r>
                  <a:rPr lang="en-US" sz="2000" b="1" dirty="0" smtClean="0">
                    <a:solidFill>
                      <a:srgbClr val="FF0080"/>
                    </a:solidFill>
                    <a:latin typeface="Optima"/>
                    <a:cs typeface="Optima"/>
                  </a:rPr>
                  <a:t>TNN</a:t>
                </a:r>
                <a:r>
                  <a:rPr lang="en-US" altLang="ja-JP" sz="2000" b="1" dirty="0">
                    <a:solidFill>
                      <a:srgbClr val="FF0080"/>
                    </a:solidFill>
                    <a:latin typeface="Optima"/>
                    <a:ea typeface="小塚ゴシック Pr6N R"/>
                    <a:cs typeface="Optima"/>
                  </a:rPr>
                  <a:t>∙CH</a:t>
                </a:r>
                <a:r>
                  <a:rPr lang="en-US" altLang="ja-JP" sz="2000" b="1" baseline="-25000" dirty="0">
                    <a:solidFill>
                      <a:srgbClr val="FF0080"/>
                    </a:solidFill>
                    <a:latin typeface="Optima"/>
                    <a:ea typeface="小塚ゴシック Pr6N R"/>
                    <a:cs typeface="Optima"/>
                  </a:rPr>
                  <a:t>3</a:t>
                </a:r>
                <a:r>
                  <a:rPr lang="en-US" altLang="ja-JP" sz="2000" b="1" dirty="0">
                    <a:solidFill>
                      <a:srgbClr val="FF0080"/>
                    </a:solidFill>
                    <a:latin typeface="Optima"/>
                    <a:ea typeface="小塚ゴシック Pr6N R"/>
                    <a:cs typeface="Optima"/>
                  </a:rPr>
                  <a:t>CN</a:t>
                </a:r>
                <a:r>
                  <a:rPr lang="en-US" altLang="ja-JP" sz="2000" b="1" dirty="0">
                    <a:latin typeface="Optima"/>
                    <a:ea typeface="小塚ゴシック Pr6N R"/>
                    <a:cs typeface="Optima"/>
                  </a:rPr>
                  <a:t> </a:t>
                </a:r>
                <a:r>
                  <a:rPr lang="en-US" altLang="ja-JP" sz="2000" b="1" dirty="0" smtClean="0">
                    <a:latin typeface="Optima"/>
                    <a:ea typeface="小塚ゴシック Pr6N R"/>
                    <a:cs typeface="Optima"/>
                  </a:rPr>
                  <a:t/>
                </a:r>
                <a:br>
                  <a:rPr lang="en-US" altLang="ja-JP" sz="2000" b="1" dirty="0" smtClean="0">
                    <a:latin typeface="Optima"/>
                    <a:ea typeface="小塚ゴシック Pr6N R"/>
                    <a:cs typeface="Optima"/>
                  </a:rPr>
                </a:br>
                <a:r>
                  <a:rPr lang="en-US" altLang="ja-JP" sz="2000" b="1" dirty="0" smtClean="0">
                    <a:latin typeface="Optima"/>
                    <a:ea typeface="小塚ゴシック Pr6N R"/>
                    <a:cs typeface="Optima"/>
                  </a:rPr>
                  <a:t>(or </a:t>
                </a:r>
                <a:r>
                  <a:rPr lang="en-US" altLang="ja-JP" sz="2000" b="1" dirty="0">
                    <a:latin typeface="Optima"/>
                    <a:ea typeface="小塚ゴシック Pr6N R"/>
                    <a:cs typeface="Optima"/>
                  </a:rPr>
                  <a:t>simply </a:t>
                </a:r>
                <a:r>
                  <a:rPr lang="en-US" altLang="ja-JP" sz="2000" b="1" dirty="0" smtClean="0">
                    <a:solidFill>
                      <a:srgbClr val="FF0080"/>
                    </a:solidFill>
                    <a:latin typeface="Optima"/>
                    <a:ea typeface="小塚ゴシック Pr6N R"/>
                    <a:cs typeface="Optima"/>
                  </a:rPr>
                  <a:t>TNN</a:t>
                </a:r>
                <a:r>
                  <a:rPr lang="en-US" altLang="ja-JP" sz="2000" b="1" dirty="0" smtClean="0">
                    <a:latin typeface="Optima"/>
                    <a:ea typeface="小塚ゴシック Pr6N R"/>
                    <a:cs typeface="Optima"/>
                  </a:rPr>
                  <a:t>)</a:t>
                </a:r>
                <a:endParaRPr lang="en-US" sz="2000" b="1" dirty="0">
                  <a:latin typeface="Optima"/>
                  <a:cs typeface="Optima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579350" y="3685569"/>
                <a:ext cx="3616232" cy="2143304"/>
                <a:chOff x="4390892" y="855482"/>
                <a:chExt cx="4499824" cy="2667000"/>
              </a:xfrm>
            </p:grpSpPr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390892" y="855482"/>
                  <a:ext cx="4168588" cy="2667000"/>
                </a:xfrm>
                <a:prstGeom prst="rect">
                  <a:avLst/>
                </a:prstGeom>
              </p:spPr>
            </p:pic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54250" y="1044814"/>
                  <a:ext cx="1236466" cy="1171389"/>
                </a:xfrm>
                <a:prstGeom prst="rect">
                  <a:avLst/>
                </a:prstGeom>
                <a:solidFill>
                  <a:srgbClr val="FFFFFF">
                    <a:shade val="85000"/>
                  </a:srgbClr>
                </a:solidFill>
                <a:ln w="88900" cap="sq">
                  <a:solidFill>
                    <a:srgbClr val="FFFFFF"/>
                  </a:solidFill>
                  <a:miter lim="800000"/>
                </a:ln>
                <a:effectLst>
                  <a:outerShdw blurRad="55000" dist="18000" dir="54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twoPt" dir="t">
                    <a:rot lat="0" lon="0" rev="7200000"/>
                  </a:lightRig>
                </a:scene3d>
                <a:sp3d>
                  <a:bevelT w="25400" h="19050"/>
                  <a:contourClr>
                    <a:srgbClr val="FFFFFF"/>
                  </a:contourClr>
                </a:sp3d>
              </p:spPr>
            </p:pic>
          </p:grpSp>
        </p:grpSp>
        <p:sp>
          <p:nvSpPr>
            <p:cNvPr id="47" name="Rectangle 46"/>
            <p:cNvSpPr/>
            <p:nvPr/>
          </p:nvSpPr>
          <p:spPr>
            <a:xfrm>
              <a:off x="4957424" y="6304907"/>
              <a:ext cx="377657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2000" smtClean="0">
                  <a:latin typeface="Times"/>
                  <a:ea typeface="小塚ゴシック Pr6N R"/>
                  <a:cs typeface="Times"/>
                </a:rPr>
                <a:t>“</a:t>
              </a:r>
              <a:r>
                <a:rPr lang="en-US" sz="2000" i="1" smtClean="0">
                  <a:solidFill>
                    <a:srgbClr val="FF0000"/>
                  </a:solidFill>
                  <a:latin typeface="Times"/>
                  <a:ea typeface="小塚ゴシック Pr6N R"/>
                  <a:cs typeface="Times"/>
                </a:rPr>
                <a:t>A</a:t>
              </a:r>
              <a:r>
                <a:rPr lang="en-US" sz="2000" smtClean="0">
                  <a:latin typeface="Times"/>
                  <a:ea typeface="小塚ゴシック Pr6N R"/>
                  <a:cs typeface="Times"/>
                </a:rPr>
                <a:t>-</a:t>
              </a:r>
              <a:r>
                <a:rPr lang="en-US" sz="2000" i="1" smtClean="0">
                  <a:solidFill>
                    <a:srgbClr val="0000FF"/>
                  </a:solidFill>
                  <a:latin typeface="Times"/>
                  <a:ea typeface="小塚ゴシック Pr6N R"/>
                  <a:cs typeface="Times"/>
                </a:rPr>
                <a:t>B</a:t>
              </a:r>
              <a:r>
                <a:rPr lang="en-US" sz="2000" smtClean="0">
                  <a:latin typeface="Times"/>
                  <a:ea typeface="小塚ゴシック Pr6N R"/>
                  <a:cs typeface="Times"/>
                </a:rPr>
                <a:t>-</a:t>
              </a:r>
              <a:r>
                <a:rPr lang="en-US" sz="2000" i="1" smtClean="0">
                  <a:solidFill>
                    <a:srgbClr val="FF0000"/>
                  </a:solidFill>
                  <a:latin typeface="Times"/>
                  <a:ea typeface="小塚ゴシック Pr6N R"/>
                  <a:cs typeface="Times"/>
                </a:rPr>
                <a:t>C</a:t>
              </a:r>
              <a:r>
                <a:rPr lang="en-US" sz="2000" smtClean="0">
                  <a:latin typeface="Times"/>
                  <a:ea typeface="小塚ゴシック Pr6N R"/>
                  <a:cs typeface="Times"/>
                </a:rPr>
                <a:t>-</a:t>
              </a:r>
              <a:r>
                <a:rPr lang="en-US" sz="2000" i="1" smtClean="0">
                  <a:solidFill>
                    <a:srgbClr val="0000FF"/>
                  </a:solidFill>
                  <a:latin typeface="Times"/>
                  <a:ea typeface="小塚ゴシック Pr6N R"/>
                  <a:cs typeface="Times"/>
                </a:rPr>
                <a:t>A</a:t>
              </a:r>
              <a:r>
                <a:rPr lang="en-US" sz="2000" smtClean="0">
                  <a:latin typeface="Times"/>
                  <a:ea typeface="小塚ゴシック Pr6N R"/>
                  <a:cs typeface="Times"/>
                </a:rPr>
                <a:t>-</a:t>
              </a:r>
              <a:r>
                <a:rPr lang="en-US" sz="2000" i="1" smtClean="0">
                  <a:solidFill>
                    <a:srgbClr val="FF0000"/>
                  </a:solidFill>
                  <a:latin typeface="Times"/>
                  <a:ea typeface="小塚ゴシック Pr6N R"/>
                  <a:cs typeface="Times"/>
                </a:rPr>
                <a:t>B</a:t>
              </a:r>
              <a:r>
                <a:rPr lang="en-US" sz="2000" smtClean="0">
                  <a:latin typeface="Times"/>
                  <a:ea typeface="小塚ゴシック Pr6N R"/>
                  <a:cs typeface="Times"/>
                </a:rPr>
                <a:t>-</a:t>
              </a:r>
              <a:r>
                <a:rPr lang="en-US" sz="2000" i="1" smtClean="0">
                  <a:solidFill>
                    <a:srgbClr val="0000FF"/>
                  </a:solidFill>
                  <a:latin typeface="Times"/>
                  <a:ea typeface="小塚ゴシック Pr6N R"/>
                  <a:cs typeface="Times"/>
                </a:rPr>
                <a:t>C</a:t>
              </a:r>
              <a:r>
                <a:rPr lang="en-US" sz="2000" smtClean="0">
                  <a:latin typeface="Times"/>
                  <a:ea typeface="小塚ゴシック Pr6N R"/>
                  <a:cs typeface="Times"/>
                </a:rPr>
                <a:t>”-</a:t>
              </a:r>
              <a:r>
                <a:rPr lang="en-US" sz="2000" dirty="0" smtClean="0">
                  <a:latin typeface="Times"/>
                  <a:ea typeface="小塚ゴシック Pr6N R"/>
                  <a:cs typeface="Times"/>
                </a:rPr>
                <a:t>type stacking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186540" y="3525215"/>
              <a:ext cx="3234328" cy="2745510"/>
              <a:chOff x="5186540" y="2842490"/>
              <a:chExt cx="3234328" cy="2745510"/>
            </a:xfrm>
          </p:grpSpPr>
          <p:pic>
            <p:nvPicPr>
              <p:cNvPr id="34" name="Picture 33" descr="TNN_cluster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3334" y="2842490"/>
                <a:ext cx="2917534" cy="2745510"/>
              </a:xfrm>
              <a:prstGeom prst="rect">
                <a:avLst/>
              </a:prstGeom>
            </p:spPr>
          </p:pic>
          <p:pic>
            <p:nvPicPr>
              <p:cNvPr id="10" name="Picture 9" descr="latex-image-1.pdf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2182" y="3214607"/>
                <a:ext cx="230439" cy="324322"/>
              </a:xfrm>
              <a:prstGeom prst="rect">
                <a:avLst/>
              </a:prstGeom>
              <a:solidFill>
                <a:schemeClr val="bg1">
                  <a:alpha val="70000"/>
                </a:schemeClr>
              </a:solidFill>
            </p:spPr>
          </p:pic>
          <p:pic>
            <p:nvPicPr>
              <p:cNvPr id="11" name="Picture 10" descr="latex-image-1.pdf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6540" y="4043539"/>
                <a:ext cx="241300" cy="317500"/>
              </a:xfrm>
              <a:prstGeom prst="rect">
                <a:avLst/>
              </a:prstGeom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6532590" y="3802468"/>
                <a:ext cx="728321" cy="852952"/>
                <a:chOff x="6532590" y="3802468"/>
                <a:chExt cx="728321" cy="852952"/>
              </a:xfrm>
            </p:grpSpPr>
            <p:sp>
              <p:nvSpPr>
                <p:cNvPr id="44" name="Rounded Rectangle 43"/>
                <p:cNvSpPr/>
                <p:nvPr/>
              </p:nvSpPr>
              <p:spPr>
                <a:xfrm>
                  <a:off x="6617095" y="3802468"/>
                  <a:ext cx="559312" cy="18846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00">
                    <a:alpha val="50000"/>
                  </a:srgbClr>
                </a:solidFill>
                <a:ln w="38100" cmpd="sng">
                  <a:solidFill>
                    <a:srgbClr val="FF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ounded Rectangle 44"/>
                <p:cNvSpPr/>
                <p:nvPr/>
              </p:nvSpPr>
              <p:spPr>
                <a:xfrm rot="14400000">
                  <a:off x="6347166" y="4281532"/>
                  <a:ext cx="559312" cy="18846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00">
                    <a:alpha val="50000"/>
                  </a:srgbClr>
                </a:solidFill>
                <a:ln w="38100" cmpd="sng">
                  <a:solidFill>
                    <a:srgbClr val="FF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 rot="7200000" flipH="1">
                  <a:off x="6887023" y="4281532"/>
                  <a:ext cx="559312" cy="18846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00">
                    <a:alpha val="50000"/>
                  </a:srgbClr>
                </a:solidFill>
                <a:ln w="38100" cmpd="sng">
                  <a:solidFill>
                    <a:srgbClr val="FF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16" name="Group 15"/>
          <p:cNvGrpSpPr/>
          <p:nvPr/>
        </p:nvGrpSpPr>
        <p:grpSpPr>
          <a:xfrm>
            <a:off x="4975416" y="1239990"/>
            <a:ext cx="3913121" cy="2190205"/>
            <a:chOff x="5031171" y="1128480"/>
            <a:chExt cx="3913121" cy="2190205"/>
          </a:xfrm>
        </p:grpSpPr>
        <p:grpSp>
          <p:nvGrpSpPr>
            <p:cNvPr id="6" name="Group 5"/>
            <p:cNvGrpSpPr/>
            <p:nvPr/>
          </p:nvGrpSpPr>
          <p:grpSpPr>
            <a:xfrm>
              <a:off x="5276702" y="1128480"/>
              <a:ext cx="3451099" cy="1640125"/>
              <a:chOff x="5426907" y="1128480"/>
              <a:chExt cx="3451099" cy="1640125"/>
            </a:xfrm>
          </p:grpSpPr>
          <p:pic>
            <p:nvPicPr>
              <p:cNvPr id="12" name="Picture 11" descr="TNN.pdf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6907" y="1128480"/>
                <a:ext cx="3406144" cy="1640125"/>
              </a:xfrm>
              <a:prstGeom prst="rect">
                <a:avLst/>
              </a:prstGeom>
            </p:spPr>
          </p:pic>
          <p:sp>
            <p:nvSpPr>
              <p:cNvPr id="3" name="Isosceles Triangle 2"/>
              <p:cNvSpPr/>
              <p:nvPr/>
            </p:nvSpPr>
            <p:spPr>
              <a:xfrm rot="16200000">
                <a:off x="8382784" y="2261365"/>
                <a:ext cx="531906" cy="458539"/>
              </a:xfrm>
              <a:prstGeom prst="triangle">
                <a:avLst/>
              </a:prstGeom>
              <a:solidFill>
                <a:srgbClr val="139DEC"/>
              </a:solidFill>
              <a:ln w="28575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 rot="5400000" flipH="1">
                <a:off x="6575153" y="2261365"/>
                <a:ext cx="531906" cy="458539"/>
              </a:xfrm>
              <a:prstGeom prst="triangle">
                <a:avLst/>
              </a:prstGeom>
              <a:solidFill>
                <a:srgbClr val="E5021C"/>
              </a:solidFill>
              <a:ln w="28575" cmpd="sng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5031171" y="2918575"/>
              <a:ext cx="391312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300"/>
                </a:spcAft>
              </a:pPr>
              <a:r>
                <a:rPr lang="en-US" sz="2000" dirty="0" smtClean="0">
                  <a:latin typeface="Times"/>
                  <a:ea typeface="小塚ゴシック Pr6N R"/>
                  <a:cs typeface="Times"/>
                </a:rPr>
                <a:t>Two different molecule structures</a:t>
              </a:r>
            </a:p>
          </p:txBody>
        </p:sp>
      </p:grpSp>
      <p:sp>
        <p:nvSpPr>
          <p:cNvPr id="36" name="Arc 35"/>
          <p:cNvSpPr/>
          <p:nvPr/>
        </p:nvSpPr>
        <p:spPr>
          <a:xfrm rot="11880000" flipV="1">
            <a:off x="5633251" y="4236261"/>
            <a:ext cx="768906" cy="768907"/>
          </a:xfrm>
          <a:prstGeom prst="arc">
            <a:avLst>
              <a:gd name="adj1" fmla="val 16121858"/>
              <a:gd name="adj2" fmla="val 399594"/>
            </a:avLst>
          </a:prstGeom>
          <a:ln w="28575" cap="flat" cmpd="sng" algn="ctr">
            <a:solidFill>
              <a:schemeClr val="tx1"/>
            </a:solidFill>
            <a:prstDash val="sysDash"/>
            <a:round/>
            <a:headEnd type="non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90"/>
              </a:solidFill>
              <a:latin typeface="Arial"/>
            </a:endParaRPr>
          </a:p>
        </p:txBody>
      </p:sp>
      <p:sp>
        <p:nvSpPr>
          <p:cNvPr id="39" name="Arc 38"/>
          <p:cNvSpPr/>
          <p:nvPr/>
        </p:nvSpPr>
        <p:spPr>
          <a:xfrm rot="8299968" flipV="1">
            <a:off x="5470665" y="4508472"/>
            <a:ext cx="777185" cy="777185"/>
          </a:xfrm>
          <a:prstGeom prst="arc">
            <a:avLst>
              <a:gd name="adj1" fmla="val 16121858"/>
              <a:gd name="adj2" fmla="val 399594"/>
            </a:avLst>
          </a:prstGeom>
          <a:ln w="28575" cap="flat" cmpd="sng" algn="ctr">
            <a:solidFill>
              <a:schemeClr val="tx1"/>
            </a:solidFill>
            <a:prstDash val="solid"/>
            <a:round/>
            <a:headEnd type="none" w="lg" len="lg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90"/>
              </a:solidFill>
              <a:latin typeface="Arial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774" y="4431621"/>
            <a:ext cx="245758" cy="330502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4918626" y="850594"/>
            <a:ext cx="3982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500" dirty="0" smtClean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Kamiya </a:t>
            </a:r>
            <a:r>
              <a:rPr lang="en-US" sz="1500" i="1" dirty="0" smtClean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et al</a:t>
            </a:r>
            <a:r>
              <a:rPr lang="en-US" sz="1500" dirty="0" smtClean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., </a:t>
            </a:r>
            <a:r>
              <a:rPr lang="en-US" sz="1500" dirty="0" smtClean="0">
                <a:latin typeface="Optima"/>
                <a:ea typeface="小塚ゴシック Pr6N R"/>
                <a:cs typeface="Optima"/>
              </a:rPr>
              <a:t>in preparation</a:t>
            </a:r>
            <a:endParaRPr lang="en-US" sz="1500" dirty="0">
              <a:latin typeface="Optima"/>
              <a:ea typeface="小塚ゴシック Pr6N R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17169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  <a:effectLst/>
        </p:spPr>
        <p:txBody>
          <a:bodyPr>
            <a:noAutofit/>
          </a:bodyPr>
          <a:lstStyle/>
          <a:p>
            <a:r>
              <a:rPr lang="en-US" altLang="ja-JP" sz="4000" dirty="0" err="1" smtClean="0">
                <a:effectLst/>
                <a:latin typeface="Optima"/>
                <a:cs typeface="Optima"/>
              </a:rPr>
              <a:t>Semiclassical</a:t>
            </a:r>
            <a:r>
              <a:rPr lang="en-US" altLang="ja-JP" sz="4000" dirty="0" smtClean="0">
                <a:effectLst/>
                <a:latin typeface="Optima"/>
                <a:cs typeface="Optima"/>
              </a:rPr>
              <a:t> theory for TNN</a:t>
            </a:r>
            <a:endParaRPr lang="en-US" sz="4000" baseline="-25000" dirty="0">
              <a:solidFill>
                <a:srgbClr val="FF0080"/>
              </a:solidFill>
              <a:effectLst/>
              <a:latin typeface="Optima"/>
              <a:cs typeface="Opti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9814" y="1012006"/>
            <a:ext cx="7645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Lucida Grande"/>
              <a:buChar char="➤"/>
            </a:pPr>
            <a:r>
              <a:rPr lang="en-US" sz="2400" dirty="0" smtClean="0">
                <a:latin typeface="Times"/>
                <a:cs typeface="Times"/>
              </a:rPr>
              <a:t>Start from weakly coupled trimer (quantum) </a:t>
            </a:r>
            <a:r>
              <a:rPr lang="en-US" sz="2400" dirty="0">
                <a:latin typeface="Times"/>
                <a:cs typeface="Times"/>
              </a:rPr>
              <a:t>model and </a:t>
            </a:r>
            <a:r>
              <a:rPr lang="en-US" sz="2400" dirty="0" smtClean="0">
                <a:latin typeface="Times"/>
                <a:cs typeface="Times"/>
              </a:rPr>
              <a:t>derive effective models for each field regime</a:t>
            </a:r>
          </a:p>
        </p:txBody>
      </p:sp>
      <p:pic>
        <p:nvPicPr>
          <p:cNvPr id="14" name="Picture 13" descr="TNN-07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87" y="2029931"/>
            <a:ext cx="2516165" cy="179542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04840" y="1958615"/>
            <a:ext cx="3576507" cy="1700816"/>
            <a:chOff x="504840" y="1980917"/>
            <a:chExt cx="3576507" cy="1700816"/>
          </a:xfrm>
        </p:grpSpPr>
        <p:grpSp>
          <p:nvGrpSpPr>
            <p:cNvPr id="2" name="Group 1"/>
            <p:cNvGrpSpPr/>
            <p:nvPr/>
          </p:nvGrpSpPr>
          <p:grpSpPr>
            <a:xfrm>
              <a:off x="504840" y="1980917"/>
              <a:ext cx="3576507" cy="1700816"/>
              <a:chOff x="549444" y="1300693"/>
              <a:chExt cx="5176799" cy="2461838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549444" y="1300693"/>
                <a:ext cx="5176799" cy="2461838"/>
              </a:xfrm>
              <a:prstGeom prst="roundRect">
                <a:avLst>
                  <a:gd name="adj" fmla="val 5947"/>
                </a:avLst>
              </a:prstGeom>
              <a:solidFill>
                <a:srgbClr val="F2F2F2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3755"/>
              <a:stretch/>
            </p:blipFill>
            <p:spPr>
              <a:xfrm>
                <a:off x="928733" y="1456026"/>
                <a:ext cx="4428001" cy="770482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897" y="2671028"/>
              <a:ext cx="2943581" cy="897363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638" y="1944338"/>
            <a:ext cx="2091994" cy="178016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29813" y="5149108"/>
            <a:ext cx="84573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Lucida Grande"/>
              <a:buChar char="➤"/>
            </a:pPr>
            <a:r>
              <a:rPr lang="en-US" sz="2400" dirty="0" smtClean="0">
                <a:latin typeface="Times"/>
                <a:cs typeface="Times"/>
              </a:rPr>
              <a:t>After deriving the effective models, regard the spin/pseudospin operators classical; determine the phase diagram w/ MC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9814" y="4112042"/>
            <a:ext cx="7922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Lucida Grande"/>
              <a:buChar char="➤"/>
            </a:pPr>
            <a:r>
              <a:rPr lang="en-US" sz="2400" dirty="0" smtClean="0">
                <a:latin typeface="Times"/>
                <a:cs typeface="Times"/>
              </a:rPr>
              <a:t>The low-field regime (first “dome”), the intermediate-field regime (plateau) &amp; the high-field regime (second dome)</a:t>
            </a: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966" y="3051743"/>
            <a:ext cx="305331" cy="15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  <a:effectLst/>
        </p:spPr>
        <p:txBody>
          <a:bodyPr>
            <a:noAutofit/>
          </a:bodyPr>
          <a:lstStyle/>
          <a:p>
            <a:r>
              <a:rPr lang="en-US" altLang="ja-JP" sz="4000" dirty="0" smtClean="0">
                <a:effectLst/>
                <a:latin typeface="Optima"/>
                <a:cs typeface="Optima"/>
              </a:rPr>
              <a:t>Comparison of the phase diagrams</a:t>
            </a:r>
            <a:endParaRPr lang="en-US" sz="4000" baseline="-25000" dirty="0">
              <a:solidFill>
                <a:srgbClr val="FF0080"/>
              </a:solidFill>
              <a:effectLst/>
              <a:latin typeface="Optima"/>
              <a:cs typeface="Optima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220703" y="942838"/>
            <a:ext cx="125454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900"/>
              </a:spcAft>
            </a:pPr>
            <a:r>
              <a:rPr lang="en-US" altLang="ja-JP" sz="2400" dirty="0" smtClean="0">
                <a:latin typeface="Times"/>
                <a:ea typeface="小塚ゴシック Pr6N R"/>
                <a:cs typeface="Times"/>
              </a:rPr>
              <a:t>Theory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073074" y="1528415"/>
            <a:ext cx="4756962" cy="3172511"/>
            <a:chOff x="4228295" y="1528415"/>
            <a:chExt cx="4756962" cy="3172511"/>
          </a:xfrm>
        </p:grpSpPr>
        <p:grpSp>
          <p:nvGrpSpPr>
            <p:cNvPr id="7" name="Group 6"/>
            <p:cNvGrpSpPr/>
            <p:nvPr/>
          </p:nvGrpSpPr>
          <p:grpSpPr>
            <a:xfrm>
              <a:off x="4228295" y="1528415"/>
              <a:ext cx="4654400" cy="3172511"/>
              <a:chOff x="4275667" y="2286004"/>
              <a:chExt cx="4868333" cy="3318331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4275667" y="2375958"/>
                <a:ext cx="4868333" cy="3228377"/>
                <a:chOff x="4275667" y="2375958"/>
                <a:chExt cx="4868333" cy="3228377"/>
              </a:xfrm>
            </p:grpSpPr>
            <p:pic>
              <p:nvPicPr>
                <p:cNvPr id="18" name="Picture 17" descr="TNN_3a.pdf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29" t="2692"/>
                <a:stretch/>
              </p:blipFill>
              <p:spPr>
                <a:xfrm>
                  <a:off x="4628807" y="2444044"/>
                  <a:ext cx="4515193" cy="3160291"/>
                </a:xfrm>
                <a:prstGeom prst="rect">
                  <a:avLst/>
                </a:prstGeom>
              </p:spPr>
            </p:pic>
            <p:sp>
              <p:nvSpPr>
                <p:cNvPr id="5" name="Rectangle 4"/>
                <p:cNvSpPr/>
                <p:nvPr/>
              </p:nvSpPr>
              <p:spPr>
                <a:xfrm>
                  <a:off x="4275667" y="2375958"/>
                  <a:ext cx="566208" cy="333375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4413258" y="2286004"/>
                <a:ext cx="7090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i="1" dirty="0" smtClean="0">
                    <a:latin typeface="Times"/>
                    <a:cs typeface="Times"/>
                  </a:rPr>
                  <a:t>T</a:t>
                </a:r>
                <a:r>
                  <a:rPr lang="en-US" baseline="-25000" dirty="0" smtClean="0">
                    <a:latin typeface="Times"/>
                    <a:cs typeface="Times"/>
                  </a:rPr>
                  <a:t> </a:t>
                </a:r>
                <a:r>
                  <a:rPr lang="en-US" dirty="0" smtClean="0">
                    <a:latin typeface="Times"/>
                    <a:cs typeface="Times"/>
                  </a:rPr>
                  <a:t>(K)</a:t>
                </a:r>
                <a:endParaRPr lang="en-US" dirty="0">
                  <a:latin typeface="Times"/>
                  <a:cs typeface="Times"/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7606061" y="1816062"/>
              <a:ext cx="1379196" cy="628112"/>
            </a:xfrm>
            <a:prstGeom prst="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 smtClean="0">
                  <a:solidFill>
                    <a:srgbClr val="000000"/>
                  </a:solidFill>
                  <a:latin typeface="Optima"/>
                  <a:cs typeface="Optima"/>
                </a:rPr>
                <a:t>Model</a:t>
              </a:r>
            </a:p>
            <a:p>
              <a:endParaRPr lang="en-US" dirty="0">
                <a:solidFill>
                  <a:srgbClr val="000000"/>
                </a:solidFill>
                <a:latin typeface="Optima"/>
                <a:cs typeface="Optima"/>
              </a:endParaRPr>
            </a:p>
          </p:txBody>
        </p:sp>
        <p:pic>
          <p:nvPicPr>
            <p:cNvPr id="9" name="Picture 8" descr="latex-image-1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9254" y="2182123"/>
              <a:ext cx="945114" cy="217663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889128" y="4838270"/>
            <a:ext cx="3425059" cy="600369"/>
            <a:chOff x="1030238" y="4673985"/>
            <a:chExt cx="3425059" cy="600369"/>
          </a:xfrm>
        </p:grpSpPr>
        <p:cxnSp>
          <p:nvCxnSpPr>
            <p:cNvPr id="56" name="Straight Connector 55"/>
            <p:cNvCxnSpPr/>
            <p:nvPr/>
          </p:nvCxnSpPr>
          <p:spPr>
            <a:xfrm>
              <a:off x="1030238" y="5274354"/>
              <a:ext cx="3425059" cy="0"/>
            </a:xfrm>
            <a:prstGeom prst="line">
              <a:avLst/>
            </a:prstGeom>
            <a:ln w="19050" cmpd="sng">
              <a:solidFill>
                <a:srgbClr val="FF0080"/>
              </a:solidFill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1" name="Group 60"/>
            <p:cNvGrpSpPr/>
            <p:nvPr/>
          </p:nvGrpSpPr>
          <p:grpSpPr>
            <a:xfrm>
              <a:off x="1030238" y="4673985"/>
              <a:ext cx="2874229" cy="600369"/>
              <a:chOff x="1030238" y="4384508"/>
              <a:chExt cx="2874229" cy="600369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 rot="5400000">
                <a:off x="1043536" y="4684693"/>
                <a:ext cx="600369" cy="0"/>
              </a:xfrm>
              <a:prstGeom prst="line">
                <a:avLst/>
              </a:prstGeom>
              <a:ln w="19050" cmpd="sng">
                <a:solidFill>
                  <a:srgbClr val="FF00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rot="5400000">
                <a:off x="2883095" y="4684693"/>
                <a:ext cx="600369" cy="0"/>
              </a:xfrm>
              <a:prstGeom prst="line">
                <a:avLst/>
              </a:prstGeom>
              <a:ln w="19050" cmpd="sng">
                <a:solidFill>
                  <a:srgbClr val="FF00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rot="5400000">
                <a:off x="893504" y="4684693"/>
                <a:ext cx="600369" cy="0"/>
              </a:xfrm>
              <a:prstGeom prst="line">
                <a:avLst/>
              </a:prstGeom>
              <a:ln w="19050" cmpd="sng">
                <a:solidFill>
                  <a:srgbClr val="FF00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3211612" y="4684693"/>
                <a:ext cx="600369" cy="0"/>
              </a:xfrm>
              <a:prstGeom prst="line">
                <a:avLst/>
              </a:prstGeom>
              <a:ln w="19050" cmpd="sng">
                <a:solidFill>
                  <a:srgbClr val="FF00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5400000">
                <a:off x="730053" y="4684693"/>
                <a:ext cx="600369" cy="0"/>
              </a:xfrm>
              <a:prstGeom prst="line">
                <a:avLst/>
              </a:prstGeom>
              <a:ln w="19050" cmpd="sng">
                <a:solidFill>
                  <a:srgbClr val="FF00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rot="5400000">
                <a:off x="3604282" y="4684693"/>
                <a:ext cx="600369" cy="0"/>
              </a:xfrm>
              <a:prstGeom prst="line">
                <a:avLst/>
              </a:prstGeom>
              <a:ln w="19050" cmpd="sng">
                <a:solidFill>
                  <a:srgbClr val="FF008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Group 70"/>
          <p:cNvGrpSpPr/>
          <p:nvPr/>
        </p:nvGrpSpPr>
        <p:grpSpPr>
          <a:xfrm>
            <a:off x="3574456" y="5151924"/>
            <a:ext cx="983433" cy="492520"/>
            <a:chOff x="1030238" y="4673985"/>
            <a:chExt cx="3425059" cy="600369"/>
          </a:xfrm>
        </p:grpSpPr>
        <p:cxnSp>
          <p:nvCxnSpPr>
            <p:cNvPr id="98" name="Straight Connector 97"/>
            <p:cNvCxnSpPr/>
            <p:nvPr/>
          </p:nvCxnSpPr>
          <p:spPr>
            <a:xfrm>
              <a:off x="1030238" y="5274354"/>
              <a:ext cx="3425059" cy="0"/>
            </a:xfrm>
            <a:prstGeom prst="line">
              <a:avLst/>
            </a:prstGeom>
            <a:ln w="19050" cmpd="sng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730053" y="4974170"/>
              <a:ext cx="600369" cy="0"/>
            </a:xfrm>
            <a:prstGeom prst="line">
              <a:avLst/>
            </a:prstGeom>
            <a:ln w="19050" cmpd="sng">
              <a:solidFill>
                <a:schemeClr val="tx1">
                  <a:lumMod val="65000"/>
                  <a:lumOff val="35000"/>
                </a:schemeClr>
              </a:solidFill>
              <a:headEnd type="oval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3210955" y="5151923"/>
            <a:ext cx="1036489" cy="732409"/>
            <a:chOff x="1030238" y="4673985"/>
            <a:chExt cx="3425059" cy="600369"/>
          </a:xfrm>
        </p:grpSpPr>
        <p:cxnSp>
          <p:nvCxnSpPr>
            <p:cNvPr id="101" name="Straight Connector 100"/>
            <p:cNvCxnSpPr/>
            <p:nvPr/>
          </p:nvCxnSpPr>
          <p:spPr>
            <a:xfrm>
              <a:off x="1030238" y="5274354"/>
              <a:ext cx="3425059" cy="0"/>
            </a:xfrm>
            <a:prstGeom prst="line">
              <a:avLst/>
            </a:prstGeom>
            <a:ln w="19050" cmpd="sng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>
              <a:off x="730053" y="4974170"/>
              <a:ext cx="600369" cy="0"/>
            </a:xfrm>
            <a:prstGeom prst="line">
              <a:avLst/>
            </a:prstGeom>
            <a:ln w="19050" cmpd="sng">
              <a:solidFill>
                <a:schemeClr val="tx1">
                  <a:lumMod val="65000"/>
                  <a:lumOff val="35000"/>
                </a:schemeClr>
              </a:solidFill>
              <a:headEnd type="oval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>
            <a:off x="1134126" y="5151923"/>
            <a:ext cx="1364068" cy="1040118"/>
            <a:chOff x="1030238" y="4673985"/>
            <a:chExt cx="3425059" cy="600369"/>
          </a:xfrm>
        </p:grpSpPr>
        <p:cxnSp>
          <p:nvCxnSpPr>
            <p:cNvPr id="104" name="Straight Connector 103"/>
            <p:cNvCxnSpPr/>
            <p:nvPr/>
          </p:nvCxnSpPr>
          <p:spPr>
            <a:xfrm>
              <a:off x="1030238" y="5274354"/>
              <a:ext cx="3425059" cy="0"/>
            </a:xfrm>
            <a:prstGeom prst="line">
              <a:avLst/>
            </a:prstGeom>
            <a:ln w="19050" cmpd="sng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>
              <a:off x="730053" y="4974170"/>
              <a:ext cx="600369" cy="0"/>
            </a:xfrm>
            <a:prstGeom prst="line">
              <a:avLst/>
            </a:prstGeom>
            <a:ln w="19050" cmpd="sng">
              <a:solidFill>
                <a:schemeClr val="tx1">
                  <a:lumMod val="65000"/>
                  <a:lumOff val="35000"/>
                </a:schemeClr>
              </a:solidFill>
              <a:headEnd type="oval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/>
          <p:cNvGrpSpPr/>
          <p:nvPr/>
        </p:nvGrpSpPr>
        <p:grpSpPr>
          <a:xfrm>
            <a:off x="975387" y="5151923"/>
            <a:ext cx="1364068" cy="1398500"/>
            <a:chOff x="1030238" y="4673985"/>
            <a:chExt cx="3425059" cy="600369"/>
          </a:xfrm>
        </p:grpSpPr>
        <p:cxnSp>
          <p:nvCxnSpPr>
            <p:cNvPr id="107" name="Straight Connector 106"/>
            <p:cNvCxnSpPr/>
            <p:nvPr/>
          </p:nvCxnSpPr>
          <p:spPr>
            <a:xfrm>
              <a:off x="1030238" y="5274354"/>
              <a:ext cx="3425059" cy="0"/>
            </a:xfrm>
            <a:prstGeom prst="line">
              <a:avLst/>
            </a:prstGeom>
            <a:ln w="19050" cmpd="sng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>
              <a:off x="730053" y="4974170"/>
              <a:ext cx="600369" cy="0"/>
            </a:xfrm>
            <a:prstGeom prst="line">
              <a:avLst/>
            </a:prstGeom>
            <a:ln w="19050" cmpd="sng">
              <a:solidFill>
                <a:schemeClr val="tx1">
                  <a:lumMod val="65000"/>
                  <a:lumOff val="35000"/>
                </a:schemeClr>
              </a:solidFill>
              <a:headEnd type="oval" w="lg" len="lg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Rectangle 108"/>
          <p:cNvSpPr/>
          <p:nvPr/>
        </p:nvSpPr>
        <p:spPr>
          <a:xfrm>
            <a:off x="1181783" y="4849493"/>
            <a:ext cx="1858336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80000"/>
              </a:lnSpc>
              <a:spcAft>
                <a:spcPts val="600"/>
              </a:spcAft>
              <a:buClr>
                <a:prstClr val="black"/>
              </a:buClr>
            </a:pPr>
            <a:r>
              <a:rPr lang="en-US" altLang="ja-JP" sz="2000" b="1" dirty="0" smtClean="0">
                <a:solidFill>
                  <a:srgbClr val="0000FF"/>
                </a:solidFill>
                <a:latin typeface="Optima"/>
                <a:ea typeface="小塚ゴシック Pr6N R"/>
                <a:cs typeface="Optima"/>
              </a:rPr>
              <a:t>Ferroelectric </a:t>
            </a:r>
            <a:r>
              <a:rPr lang="en-US" altLang="ja-JP" sz="2000" b="1" dirty="0" smtClean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1/3 plateau</a:t>
            </a:r>
            <a:endParaRPr lang="en-US" altLang="ja-JP" sz="2000" b="1" dirty="0">
              <a:solidFill>
                <a:srgbClr val="000000"/>
              </a:solidFill>
              <a:latin typeface="Optima"/>
              <a:ea typeface="小塚ゴシック Pr6N R"/>
              <a:cs typeface="Optima"/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3451491" y="4849493"/>
            <a:ext cx="1814944" cy="595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lnSpc>
                <a:spcPct val="80000"/>
              </a:lnSpc>
              <a:spcAft>
                <a:spcPts val="600"/>
              </a:spcAft>
              <a:buClr>
                <a:prstClr val="black"/>
              </a:buClr>
            </a:pPr>
            <a:r>
              <a:rPr lang="en-US" altLang="ja-JP" sz="2000" b="1" dirty="0" smtClean="0">
                <a:latin typeface="Optima"/>
                <a:ea typeface="小塚ゴシック Pr6N R"/>
                <a:cs typeface="Optima"/>
              </a:rPr>
              <a:t>Fully Polarized</a:t>
            </a:r>
            <a:endParaRPr lang="en-US" altLang="ja-JP" sz="2000" b="1" dirty="0">
              <a:latin typeface="Optima"/>
              <a:ea typeface="小塚ゴシック Pr6N R"/>
              <a:cs typeface="Optima"/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2380843" y="6329251"/>
            <a:ext cx="2673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dirty="0" err="1" smtClean="0">
                <a:solidFill>
                  <a:srgbClr val="FF0080"/>
                </a:solidFill>
                <a:latin typeface="Optima"/>
                <a:cs typeface="Optima"/>
              </a:rPr>
              <a:t>antiferroelectric</a:t>
            </a:r>
            <a:r>
              <a:rPr lang="en-US" altLang="ja-JP" sz="2000" b="1" dirty="0" smtClean="0">
                <a:solidFill>
                  <a:srgbClr val="FF0080"/>
                </a:solidFill>
                <a:latin typeface="Optima"/>
                <a:cs typeface="Optima"/>
              </a:rPr>
              <a:t> (AFE)</a:t>
            </a:r>
            <a:endParaRPr lang="en-US" sz="1900" dirty="0"/>
          </a:p>
        </p:txBody>
      </p:sp>
      <p:sp>
        <p:nvSpPr>
          <p:cNvPr id="112" name="Rectangle 111"/>
          <p:cNvSpPr/>
          <p:nvPr/>
        </p:nvSpPr>
        <p:spPr>
          <a:xfrm>
            <a:off x="2536065" y="5962362"/>
            <a:ext cx="20751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Optima"/>
                <a:cs typeface="Optima"/>
              </a:rPr>
              <a:t>ferroelectric (FE)</a:t>
            </a:r>
            <a:endParaRPr lang="en-US" sz="1900" dirty="0">
              <a:solidFill>
                <a:srgbClr val="0000FF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4244338" y="5663662"/>
            <a:ext cx="441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Optima"/>
                <a:cs typeface="Optima"/>
              </a:rPr>
              <a:t>FE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4546231" y="5380613"/>
            <a:ext cx="6122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80"/>
                </a:solidFill>
                <a:latin typeface="Optima"/>
                <a:cs typeface="Optima"/>
              </a:rPr>
              <a:t>AFE</a:t>
            </a:r>
            <a:endParaRPr lang="en-US" sz="2000" dirty="0"/>
          </a:p>
        </p:txBody>
      </p:sp>
      <p:sp>
        <p:nvSpPr>
          <p:cNvPr id="117" name="TextBox 116"/>
          <p:cNvSpPr txBox="1"/>
          <p:nvPr/>
        </p:nvSpPr>
        <p:spPr>
          <a:xfrm>
            <a:off x="373324" y="942838"/>
            <a:ext cx="2658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900"/>
              </a:spcAft>
            </a:pPr>
            <a:r>
              <a:rPr lang="en-US" altLang="ja-JP" sz="2400" dirty="0" smtClean="0">
                <a:latin typeface="Times"/>
                <a:ea typeface="小塚ゴシック Pr6N R"/>
                <a:cs typeface="Times"/>
              </a:rPr>
              <a:t>TNN crystal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366577" y="1325597"/>
            <a:ext cx="3604927" cy="343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400" dirty="0" smtClean="0">
                <a:latin typeface="Optima"/>
                <a:ea typeface="小塚ゴシック Pr6N R"/>
                <a:cs typeface="Optima"/>
              </a:rPr>
              <a:t>Kamiya </a:t>
            </a:r>
            <a:r>
              <a:rPr lang="en-US" sz="1400" i="1" dirty="0" smtClean="0">
                <a:latin typeface="Optima"/>
                <a:ea typeface="小塚ゴシック Pr6N R"/>
                <a:cs typeface="Optima"/>
              </a:rPr>
              <a:t>et al</a:t>
            </a:r>
            <a:r>
              <a:rPr lang="en-US" sz="1400" dirty="0" smtClean="0">
                <a:latin typeface="Optima"/>
                <a:ea typeface="小塚ゴシック Pr6N R"/>
                <a:cs typeface="Optima"/>
              </a:rPr>
              <a:t>, in preparation</a:t>
            </a:r>
            <a:endParaRPr lang="en-US" sz="1400" dirty="0">
              <a:latin typeface="Optima"/>
              <a:cs typeface="Optim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214048" y="4959538"/>
            <a:ext cx="3781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latin typeface="Times"/>
                <a:cs typeface="Times"/>
              </a:rPr>
              <a:t>The </a:t>
            </a:r>
            <a:r>
              <a:rPr lang="en-US" sz="2200" dirty="0">
                <a:latin typeface="Times"/>
                <a:cs typeface="Times"/>
              </a:rPr>
              <a:t>results are qualitatively consistent </a:t>
            </a:r>
            <a:r>
              <a:rPr lang="en-US" sz="2200" dirty="0" smtClean="0">
                <a:latin typeface="Times"/>
                <a:cs typeface="Times"/>
              </a:rPr>
              <a:t>with </a:t>
            </a:r>
            <a:r>
              <a:rPr lang="en-US" sz="2200" dirty="0">
                <a:latin typeface="Times"/>
                <a:cs typeface="Times"/>
              </a:rPr>
              <a:t>experiments </a:t>
            </a:r>
            <a:endParaRPr lang="en-US" sz="2200" dirty="0" smtClean="0">
              <a:latin typeface="Times"/>
              <a:cs typeface="Time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214048" y="5748208"/>
            <a:ext cx="3781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smtClean="0">
                <a:latin typeface="Times"/>
                <a:cs typeface="Times"/>
              </a:rPr>
              <a:t>(</a:t>
            </a:r>
            <a:r>
              <a:rPr lang="en-US" sz="2200" dirty="0" smtClean="0">
                <a:latin typeface="Times"/>
                <a:cs typeface="Times"/>
              </a:rPr>
              <a:t>quantitative accounts of </a:t>
            </a:r>
            <a:r>
              <a:rPr lang="en-US" sz="2200" i="1" dirty="0" smtClean="0">
                <a:latin typeface="Times"/>
                <a:cs typeface="Times"/>
              </a:rPr>
              <a:t>T</a:t>
            </a:r>
            <a:r>
              <a:rPr lang="en-US" sz="2200" baseline="-25000" dirty="0" smtClean="0">
                <a:latin typeface="Times"/>
                <a:cs typeface="Times"/>
              </a:rPr>
              <a:t>c</a:t>
            </a:r>
            <a:r>
              <a:rPr lang="en-US" sz="2200" dirty="0" smtClean="0">
                <a:latin typeface="Times"/>
                <a:cs typeface="Times"/>
              </a:rPr>
              <a:t>’s cannot be hoped anyway)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90741" y="1761919"/>
            <a:ext cx="3045040" cy="24857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Sorry!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We want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 keep this unpublished experimental </a:t>
            </a:r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data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02922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19920"/>
            <a:ext cx="8686801" cy="1143000"/>
          </a:xfrm>
        </p:spPr>
        <p:txBody>
          <a:bodyPr>
            <a:noAutofit/>
          </a:bodyPr>
          <a:lstStyle/>
          <a:p>
            <a:r>
              <a:rPr lang="en-US" altLang="ja-JP" sz="4000" dirty="0" smtClean="0">
                <a:effectLst/>
                <a:latin typeface="Optima"/>
                <a:cs typeface="Optima"/>
              </a:rPr>
              <a:t>Emergent phenomena in strongly correlated/frustrated systems</a:t>
            </a:r>
            <a:endParaRPr lang="en-US" sz="4000" i="1" baseline="-25000" dirty="0">
              <a:effectLst/>
              <a:latin typeface="Optima"/>
              <a:cs typeface="Opti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0975" y="1565421"/>
            <a:ext cx="8737681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tx1"/>
              </a:buClr>
              <a:buFont typeface="Lucida Grande"/>
              <a:buChar char="➤"/>
            </a:pPr>
            <a:r>
              <a:rPr lang="en-US" sz="2200" b="1" dirty="0" smtClean="0">
                <a:solidFill>
                  <a:srgbClr val="000000"/>
                </a:solidFill>
                <a:latin typeface="Optima"/>
                <a:cs typeface="Optima"/>
              </a:rPr>
              <a:t>Degenerate manifold of low-energy states (e.g., due to frustration)</a:t>
            </a:r>
          </a:p>
          <a:p>
            <a:pPr marL="914400" lvl="1" indent="-457200">
              <a:spcAft>
                <a:spcPts val="1200"/>
              </a:spcAft>
              <a:buClr>
                <a:schemeClr val="tx1"/>
              </a:buClr>
              <a:buFont typeface="Lucida Grande"/>
              <a:buChar char="—"/>
            </a:pP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Order by (thermal/quantum) disorder : exotic spin states</a:t>
            </a:r>
          </a:p>
          <a:p>
            <a:pPr marL="457200" indent="-457200">
              <a:spcAft>
                <a:spcPts val="1200"/>
              </a:spcAft>
              <a:buClr>
                <a:schemeClr val="tx1"/>
              </a:buClr>
              <a:buFont typeface="Lucida Grande"/>
              <a:buChar char="➤"/>
            </a:pPr>
            <a:r>
              <a:rPr lang="en-US" sz="2200" b="1" dirty="0" smtClean="0">
                <a:solidFill>
                  <a:srgbClr val="000000"/>
                </a:solidFill>
                <a:latin typeface="Optima"/>
                <a:cs typeface="Optima"/>
              </a:rPr>
              <a:t>Possibility of having quantum spin liquids</a:t>
            </a:r>
          </a:p>
          <a:p>
            <a:pPr lvl="2" indent="-457200">
              <a:spcAft>
                <a:spcPts val="600"/>
              </a:spcAft>
              <a:buClr>
                <a:schemeClr val="tx1"/>
              </a:buClr>
              <a:buFont typeface="Lucida Grande"/>
              <a:buChar char="—"/>
            </a:pP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Kitaev model and </a:t>
            </a:r>
            <a:r>
              <a:rPr lang="en-US" sz="2000" dirty="0">
                <a:solidFill>
                  <a:srgbClr val="000000"/>
                </a:solidFill>
                <a:latin typeface="Optima"/>
                <a:cs typeface="Optima"/>
              </a:rPr>
              <a:t>related </a:t>
            </a: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candidate materials </a:t>
            </a:r>
            <a:r>
              <a:rPr lang="en-US" sz="2000" dirty="0">
                <a:solidFill>
                  <a:srgbClr val="000000"/>
                </a:solidFill>
                <a:latin typeface="Optima"/>
                <a:cs typeface="Optima"/>
              </a:rPr>
              <a:t>w/ strong SOC</a:t>
            </a:r>
            <a:endParaRPr lang="en-US" sz="2000" dirty="0" smtClean="0">
              <a:solidFill>
                <a:srgbClr val="000000"/>
              </a:solidFill>
              <a:latin typeface="Optima"/>
              <a:cs typeface="Optima"/>
            </a:endParaRPr>
          </a:p>
          <a:p>
            <a:pPr lvl="2" indent="-457200">
              <a:spcAft>
                <a:spcPts val="1200"/>
              </a:spcAft>
              <a:buClr>
                <a:schemeClr val="tx1"/>
              </a:buClr>
              <a:buFont typeface="Lucida Grande"/>
              <a:buChar char="—"/>
            </a:pP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Emergent gauge fluctuations and Majorana fermions (</a:t>
            </a:r>
            <a:r>
              <a:rPr lang="en-US" sz="2000" dirty="0" err="1" smtClean="0">
                <a:solidFill>
                  <a:srgbClr val="000000"/>
                </a:solidFill>
                <a:latin typeface="Optima"/>
                <a:cs typeface="Optima"/>
              </a:rPr>
              <a:t>spinons</a:t>
            </a: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)</a:t>
            </a:r>
          </a:p>
          <a:p>
            <a:pPr marL="457200" indent="-457200">
              <a:spcAft>
                <a:spcPts val="1200"/>
              </a:spcAft>
              <a:buClr>
                <a:schemeClr val="tx1"/>
              </a:buClr>
              <a:buFont typeface="Lucida Grande"/>
              <a:buChar char="➤"/>
            </a:pPr>
            <a:r>
              <a:rPr lang="en-US" sz="2200" b="1" dirty="0" smtClean="0">
                <a:solidFill>
                  <a:srgbClr val="000000"/>
                </a:solidFill>
                <a:latin typeface="Optima"/>
                <a:cs typeface="Optima"/>
              </a:rPr>
              <a:t>Effect of interactions on topological state of matter</a:t>
            </a:r>
            <a:endParaRPr lang="en-US" sz="2200" dirty="0">
              <a:solidFill>
                <a:srgbClr val="000000"/>
              </a:solidFill>
              <a:latin typeface="Optima"/>
              <a:cs typeface="Optima"/>
            </a:endParaRPr>
          </a:p>
          <a:p>
            <a:pPr lvl="2" indent="-457200">
              <a:spcAft>
                <a:spcPts val="600"/>
              </a:spcAft>
              <a:buClr>
                <a:schemeClr val="tx1"/>
              </a:buClr>
              <a:buFont typeface="Lucida Grande"/>
              <a:buChar char="—"/>
            </a:pP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Surface Majorana zero modes bound to an Abrikosov vortex lattice</a:t>
            </a:r>
            <a:endParaRPr lang="en-US" sz="2000" dirty="0">
              <a:solidFill>
                <a:srgbClr val="000000"/>
              </a:solidFill>
              <a:latin typeface="Optima"/>
              <a:cs typeface="Optima"/>
            </a:endParaRPr>
          </a:p>
        </p:txBody>
      </p:sp>
      <p:pic>
        <p:nvPicPr>
          <p:cNvPr id="7" name="Picture 6" descr="LW446D.jpg"/>
          <p:cNvPicPr>
            <a:picLocks noChangeAspect="1"/>
          </p:cNvPicPr>
          <p:nvPr/>
        </p:nvPicPr>
        <p:blipFill rotWithShape="1">
          <a:blip r:embed="rId3"/>
          <a:srcRect r="792"/>
          <a:stretch/>
        </p:blipFill>
        <p:spPr>
          <a:xfrm>
            <a:off x="2450591" y="5392359"/>
            <a:ext cx="3851009" cy="90028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84067" y="5077861"/>
            <a:ext cx="1840675" cy="1435498"/>
            <a:chOff x="285007" y="5060305"/>
            <a:chExt cx="1840675" cy="1435498"/>
          </a:xfrm>
        </p:grpSpPr>
        <p:sp>
          <p:nvSpPr>
            <p:cNvPr id="10" name="Rounded Rectangle 9"/>
            <p:cNvSpPr/>
            <p:nvPr/>
          </p:nvSpPr>
          <p:spPr>
            <a:xfrm>
              <a:off x="285007" y="5060305"/>
              <a:ext cx="1840675" cy="1435498"/>
            </a:xfrm>
            <a:prstGeom prst="roundRect">
              <a:avLst>
                <a:gd name="adj" fmla="val 9600"/>
              </a:avLst>
            </a:prstGeom>
            <a:solidFill>
              <a:srgbClr val="F2F2F2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442355" y="5095417"/>
              <a:ext cx="1681740" cy="13542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buClr>
                  <a:schemeClr val="tx1"/>
                </a:buClr>
              </a:pPr>
              <a:r>
                <a:rPr lang="en-US" b="1" dirty="0" smtClean="0">
                  <a:solidFill>
                    <a:srgbClr val="0432FF"/>
                  </a:solidFill>
                  <a:latin typeface="Optima"/>
                  <a:cs typeface="Optima"/>
                </a:rPr>
                <a:t>Conventional perspectives</a:t>
              </a:r>
              <a:endParaRPr lang="en-US" b="1" dirty="0">
                <a:solidFill>
                  <a:srgbClr val="0432FF"/>
                </a:solidFill>
                <a:latin typeface="Optima"/>
                <a:cs typeface="Optima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tx1"/>
                </a:buClr>
                <a:buFont typeface="Arial" charset="0"/>
                <a:buChar char="•"/>
              </a:pPr>
              <a:r>
                <a:rPr lang="en-US" b="1" dirty="0" smtClean="0">
                  <a:solidFill>
                    <a:srgbClr val="0432FF"/>
                  </a:solidFill>
                  <a:latin typeface="Optima"/>
                  <a:cs typeface="Optima"/>
                </a:rPr>
                <a:t>MF theory</a:t>
              </a:r>
            </a:p>
            <a:p>
              <a:pPr marL="285750" indent="-285750">
                <a:spcAft>
                  <a:spcPts val="600"/>
                </a:spcAft>
                <a:buClr>
                  <a:schemeClr val="tx1"/>
                </a:buClr>
                <a:buFont typeface="Arial" charset="0"/>
                <a:buChar char="•"/>
              </a:pPr>
              <a:r>
                <a:rPr lang="en-US" b="1" dirty="0" smtClean="0">
                  <a:solidFill>
                    <a:srgbClr val="0432FF"/>
                  </a:solidFill>
                  <a:latin typeface="Optima"/>
                  <a:cs typeface="Optima"/>
                </a:rPr>
                <a:t>Spin-waves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32270" y="5077861"/>
            <a:ext cx="2127663" cy="1673518"/>
            <a:chOff x="7016337" y="5095417"/>
            <a:chExt cx="2127663" cy="1673518"/>
          </a:xfrm>
        </p:grpSpPr>
        <p:sp>
          <p:nvSpPr>
            <p:cNvPr id="11" name="Rounded Rectangle 10"/>
            <p:cNvSpPr/>
            <p:nvPr/>
          </p:nvSpPr>
          <p:spPr>
            <a:xfrm>
              <a:off x="7016337" y="5105827"/>
              <a:ext cx="2127663" cy="1663108"/>
            </a:xfrm>
            <a:prstGeom prst="roundRect">
              <a:avLst>
                <a:gd name="adj" fmla="val 9600"/>
              </a:avLst>
            </a:prstGeom>
            <a:solidFill>
              <a:srgbClr val="F2F2F2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070935" y="5095417"/>
              <a:ext cx="2025565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  <a:buClr>
                  <a:schemeClr val="tx1"/>
                </a:buClr>
              </a:pPr>
              <a:r>
                <a:rPr lang="en-US" b="1" dirty="0" smtClean="0">
                  <a:solidFill>
                    <a:srgbClr val="0432FF"/>
                  </a:solidFill>
                  <a:latin typeface="Optima"/>
                  <a:cs typeface="Optima"/>
                </a:rPr>
                <a:t>Emergent theories</a:t>
              </a:r>
              <a:endParaRPr lang="en-US" b="1" dirty="0">
                <a:solidFill>
                  <a:srgbClr val="0432FF"/>
                </a:solidFill>
                <a:latin typeface="Optima"/>
                <a:cs typeface="Optima"/>
              </a:endParaRPr>
            </a:p>
            <a:p>
              <a:pPr marL="285750" indent="-285750">
                <a:spcAft>
                  <a:spcPts val="600"/>
                </a:spcAft>
                <a:buClr>
                  <a:schemeClr val="tx1"/>
                </a:buClr>
                <a:buFont typeface="Arial" charset="0"/>
                <a:buChar char="•"/>
              </a:pPr>
              <a:r>
                <a:rPr lang="en-US" b="1" dirty="0" smtClean="0">
                  <a:solidFill>
                    <a:srgbClr val="0432FF"/>
                  </a:solidFill>
                  <a:latin typeface="Optima"/>
                  <a:cs typeface="Optima"/>
                </a:rPr>
                <a:t>Topological order/QSLs</a:t>
              </a:r>
            </a:p>
            <a:p>
              <a:pPr marL="285750" indent="-285750">
                <a:spcAft>
                  <a:spcPts val="600"/>
                </a:spcAft>
                <a:buClr>
                  <a:schemeClr val="tx1"/>
                </a:buClr>
                <a:buFont typeface="Arial" charset="0"/>
                <a:buChar char="•"/>
              </a:pPr>
              <a:r>
                <a:rPr lang="en-US" b="1" dirty="0" smtClean="0">
                  <a:solidFill>
                    <a:srgbClr val="0432FF"/>
                  </a:solidFill>
                  <a:latin typeface="Optima"/>
                  <a:cs typeface="Optima"/>
                </a:rPr>
                <a:t>Fractional excitations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956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  <a:effectLst/>
        </p:spPr>
        <p:txBody>
          <a:bodyPr>
            <a:noAutofit/>
          </a:bodyPr>
          <a:lstStyle/>
          <a:p>
            <a:r>
              <a:rPr lang="en-US" altLang="ja-JP" sz="4000" dirty="0" smtClean="0">
                <a:effectLst/>
                <a:latin typeface="Optima"/>
                <a:cs typeface="Optima"/>
              </a:rPr>
              <a:t>Low-field regime</a:t>
            </a:r>
            <a:endParaRPr lang="en-US" sz="4000" baseline="-25000" dirty="0">
              <a:solidFill>
                <a:srgbClr val="FF0080"/>
              </a:solidFill>
              <a:effectLst/>
              <a:latin typeface="Optima"/>
              <a:cs typeface="Optim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78161" y="2540834"/>
            <a:ext cx="7187679" cy="4160628"/>
            <a:chOff x="532436" y="2070217"/>
            <a:chExt cx="8079128" cy="4676648"/>
          </a:xfrm>
        </p:grpSpPr>
        <p:pic>
          <p:nvPicPr>
            <p:cNvPr id="44" name="Picture 43" descr="TNN_LF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436" y="2070217"/>
              <a:ext cx="3811882" cy="4664211"/>
            </a:xfrm>
            <a:prstGeom prst="rect">
              <a:avLst/>
            </a:prstGeom>
          </p:spPr>
        </p:pic>
        <p:pic>
          <p:nvPicPr>
            <p:cNvPr id="10" name="Picture 9" descr="TNN_P2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53" t="7401"/>
            <a:stretch/>
          </p:blipFill>
          <p:spPr>
            <a:xfrm>
              <a:off x="4321660" y="2427840"/>
              <a:ext cx="4289904" cy="4319025"/>
            </a:xfrm>
            <a:prstGeom prst="rect">
              <a:avLst/>
            </a:prstGeom>
          </p:spPr>
        </p:pic>
      </p:grpSp>
      <p:sp>
        <p:nvSpPr>
          <p:cNvPr id="47" name="TextBox 46"/>
          <p:cNvSpPr txBox="1"/>
          <p:nvPr/>
        </p:nvSpPr>
        <p:spPr>
          <a:xfrm>
            <a:off x="458817" y="912418"/>
            <a:ext cx="7366364" cy="1559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2000" b="1" i="1" dirty="0" smtClean="0">
                <a:solidFill>
                  <a:srgbClr val="FF0080"/>
                </a:solidFill>
                <a:latin typeface="Times"/>
                <a:cs typeface="Times"/>
              </a:rPr>
              <a:t>The 1/3 plateau is a ferroelectric state</a:t>
            </a:r>
            <a:r>
              <a:rPr lang="en-US" sz="2000" i="1" dirty="0" smtClean="0">
                <a:solidFill>
                  <a:srgbClr val="FF0080"/>
                </a:solidFill>
                <a:latin typeface="Times"/>
                <a:cs typeface="Times"/>
              </a:rPr>
              <a:t> </a:t>
            </a:r>
            <a:r>
              <a:rPr lang="en-US" sz="2000" dirty="0" smtClean="0">
                <a:latin typeface="Times"/>
                <a:cs typeface="Times"/>
              </a:rPr>
              <a:t>(“FE1”)</a:t>
            </a: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2000" dirty="0" err="1" smtClean="0">
                <a:latin typeface="Times"/>
                <a:cs typeface="Times"/>
              </a:rPr>
              <a:t>Antiferroelectric</a:t>
            </a:r>
            <a:r>
              <a:rPr lang="en-US" sz="2000" dirty="0" smtClean="0">
                <a:latin typeface="Times"/>
                <a:cs typeface="Times"/>
              </a:rPr>
              <a:t> </a:t>
            </a:r>
            <a:r>
              <a:rPr lang="en-US" sz="2000" dirty="0">
                <a:latin typeface="Times"/>
                <a:cs typeface="Times"/>
              </a:rPr>
              <a:t>phase </a:t>
            </a:r>
            <a:r>
              <a:rPr lang="en-US" sz="2000" dirty="0" smtClean="0">
                <a:latin typeface="Times"/>
                <a:cs typeface="Times"/>
              </a:rPr>
              <a:t>(“AFE”) near </a:t>
            </a:r>
            <a:r>
              <a:rPr lang="en-US" sz="2000" i="1" dirty="0" smtClean="0">
                <a:latin typeface="Times"/>
                <a:cs typeface="Times"/>
              </a:rPr>
              <a:t>H</a:t>
            </a:r>
            <a:r>
              <a:rPr lang="en-US" sz="2000" dirty="0" smtClean="0">
                <a:latin typeface="Times"/>
                <a:cs typeface="Times"/>
              </a:rPr>
              <a:t> = 0 </a:t>
            </a: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2000" dirty="0">
                <a:latin typeface="Times"/>
                <a:cs typeface="Times"/>
              </a:rPr>
              <a:t>Ferroelectric phase (“FE2”) </a:t>
            </a:r>
            <a:r>
              <a:rPr lang="en-US" sz="2000" dirty="0" smtClean="0">
                <a:latin typeface="Times"/>
                <a:cs typeface="Times"/>
              </a:rPr>
              <a:t>at intermediate </a:t>
            </a:r>
            <a:r>
              <a:rPr lang="en-US" sz="2000" i="1" dirty="0" smtClean="0">
                <a:latin typeface="Times"/>
                <a:cs typeface="Times"/>
              </a:rPr>
              <a:t>T</a:t>
            </a:r>
            <a:r>
              <a:rPr lang="en-US" sz="2000" dirty="0" smtClean="0">
                <a:latin typeface="Times"/>
                <a:cs typeface="Times"/>
              </a:rPr>
              <a:t> and </a:t>
            </a:r>
            <a:r>
              <a:rPr lang="en-US" sz="2000" i="1" dirty="0" smtClean="0">
                <a:latin typeface="Times"/>
                <a:cs typeface="Times"/>
              </a:rPr>
              <a:t>H</a:t>
            </a: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2000" dirty="0" smtClean="0">
                <a:latin typeface="Times"/>
                <a:cs typeface="Times"/>
              </a:rPr>
              <a:t>Additional phases at low </a:t>
            </a:r>
            <a:r>
              <a:rPr lang="en-US" sz="2000" i="1" dirty="0" smtClean="0">
                <a:latin typeface="Times"/>
                <a:cs typeface="Times"/>
              </a:rPr>
              <a:t>T</a:t>
            </a:r>
            <a:endParaRPr lang="en-US" sz="2000" i="1" dirty="0">
              <a:latin typeface="Times"/>
              <a:cs typeface="Times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2072056" y="5762276"/>
            <a:ext cx="0" cy="363606"/>
          </a:xfrm>
          <a:prstGeom prst="line">
            <a:avLst/>
          </a:prstGeom>
          <a:ln>
            <a:solidFill>
              <a:srgbClr val="FFFFFF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365697" y="3717492"/>
            <a:ext cx="495905" cy="2401626"/>
            <a:chOff x="3209540" y="3235670"/>
            <a:chExt cx="495905" cy="2660950"/>
          </a:xfrm>
        </p:grpSpPr>
        <p:sp>
          <p:nvSpPr>
            <p:cNvPr id="48" name="Freeform 47"/>
            <p:cNvSpPr/>
            <p:nvPr/>
          </p:nvSpPr>
          <p:spPr>
            <a:xfrm>
              <a:off x="3209540" y="3235670"/>
              <a:ext cx="495905" cy="2019905"/>
            </a:xfrm>
            <a:custGeom>
              <a:avLst/>
              <a:gdLst>
                <a:gd name="connsiteX0" fmla="*/ 0 w 495905"/>
                <a:gd name="connsiteY0" fmla="*/ 1753809 h 1753809"/>
                <a:gd name="connsiteX1" fmla="*/ 60477 w 495905"/>
                <a:gd name="connsiteY1" fmla="*/ 1112762 h 1753809"/>
                <a:gd name="connsiteX2" fmla="*/ 254000 w 495905"/>
                <a:gd name="connsiteY2" fmla="*/ 495905 h 1753809"/>
                <a:gd name="connsiteX3" fmla="*/ 495905 w 495905"/>
                <a:gd name="connsiteY3" fmla="*/ 0 h 1753809"/>
                <a:gd name="connsiteX4" fmla="*/ 495905 w 495905"/>
                <a:gd name="connsiteY4" fmla="*/ 0 h 1753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5905" h="1753809">
                  <a:moveTo>
                    <a:pt x="0" y="1753809"/>
                  </a:moveTo>
                  <a:cubicBezTo>
                    <a:pt x="9072" y="1538111"/>
                    <a:pt x="18144" y="1322413"/>
                    <a:pt x="60477" y="1112762"/>
                  </a:cubicBezTo>
                  <a:cubicBezTo>
                    <a:pt x="102810" y="903111"/>
                    <a:pt x="181429" y="681365"/>
                    <a:pt x="254000" y="495905"/>
                  </a:cubicBezTo>
                  <a:cubicBezTo>
                    <a:pt x="326571" y="310445"/>
                    <a:pt x="495905" y="0"/>
                    <a:pt x="495905" y="0"/>
                  </a:cubicBezTo>
                  <a:lnTo>
                    <a:pt x="495905" y="0"/>
                  </a:lnTo>
                </a:path>
              </a:pathLst>
            </a:custGeom>
            <a:ln>
              <a:solidFill>
                <a:srgbClr val="FFFF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209540" y="5287020"/>
              <a:ext cx="0" cy="609600"/>
            </a:xfrm>
            <a:prstGeom prst="line">
              <a:avLst/>
            </a:prstGeom>
            <a:ln>
              <a:solidFill>
                <a:srgbClr val="FFFF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2640506" y="3027698"/>
            <a:ext cx="1203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"/>
                <a:cs typeface="Times"/>
              </a:rPr>
              <a:t>1/3 plateau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637981" y="3055322"/>
            <a:ext cx="1303407" cy="987074"/>
            <a:chOff x="2602039" y="2567056"/>
            <a:chExt cx="1303407" cy="1106015"/>
          </a:xfrm>
        </p:grpSpPr>
        <p:cxnSp>
          <p:nvCxnSpPr>
            <p:cNvPr id="19" name="Elbow Connector 18"/>
            <p:cNvCxnSpPr/>
            <p:nvPr/>
          </p:nvCxnSpPr>
          <p:spPr>
            <a:xfrm rot="16200000" flipH="1">
              <a:off x="3202215" y="2969840"/>
              <a:ext cx="723691" cy="682771"/>
            </a:xfrm>
            <a:prstGeom prst="bentConnector3">
              <a:avLst/>
            </a:prstGeom>
            <a:ln w="19050" cmpd="sng">
              <a:solidFill>
                <a:srgbClr val="FF0080"/>
              </a:solidFill>
              <a:headEnd type="none"/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2602039" y="2567056"/>
              <a:ext cx="1228987" cy="382328"/>
            </a:xfrm>
            <a:prstGeom prst="rect">
              <a:avLst/>
            </a:prstGeom>
            <a:noFill/>
            <a:ln w="19050" cmpd="sng">
              <a:solidFill>
                <a:srgbClr val="FF008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269276" y="2450507"/>
            <a:ext cx="4136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Optima"/>
                <a:cs typeface="Optima"/>
              </a:rPr>
              <a:t>s</a:t>
            </a:r>
            <a:r>
              <a:rPr lang="en-US" sz="2000" b="1" dirty="0" smtClean="0">
                <a:latin typeface="Optima"/>
                <a:cs typeface="Optima"/>
              </a:rPr>
              <a:t>pecific heat</a:t>
            </a:r>
            <a:endParaRPr lang="en-US" sz="2000" b="1" dirty="0">
              <a:latin typeface="Optima"/>
              <a:cs typeface="Optim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07421" y="2450507"/>
            <a:ext cx="4136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Optima"/>
                <a:cs typeface="Optima"/>
              </a:rPr>
              <a:t>electric </a:t>
            </a:r>
            <a:r>
              <a:rPr lang="en-US" sz="2000" b="1" dirty="0" err="1" smtClean="0">
                <a:latin typeface="Optima"/>
                <a:cs typeface="Optima"/>
              </a:rPr>
              <a:t>polarizaton</a:t>
            </a:r>
            <a:endParaRPr lang="en-US" sz="2000" b="1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3803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  <a:effectLst/>
        </p:spPr>
        <p:txBody>
          <a:bodyPr>
            <a:noAutofit/>
          </a:bodyPr>
          <a:lstStyle/>
          <a:p>
            <a:r>
              <a:rPr lang="en-US" altLang="ja-JP" sz="4000" dirty="0" smtClean="0">
                <a:effectLst/>
                <a:latin typeface="Optima"/>
                <a:cs typeface="Optima"/>
              </a:rPr>
              <a:t>Rather complicated low-T states</a:t>
            </a:r>
            <a:endParaRPr lang="en-US" sz="4000" baseline="-25000" dirty="0">
              <a:solidFill>
                <a:srgbClr val="FF0080"/>
              </a:solidFill>
              <a:effectLst/>
              <a:latin typeface="Optima"/>
              <a:cs typeface="Optima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8817" y="912418"/>
            <a:ext cx="7366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2000" dirty="0" err="1" smtClean="0">
                <a:latin typeface="Times"/>
                <a:cs typeface="Times"/>
              </a:rPr>
              <a:t>Microplateaux</a:t>
            </a:r>
            <a:r>
              <a:rPr lang="en-US" sz="2000" dirty="0" smtClean="0">
                <a:latin typeface="Times"/>
                <a:cs typeface="Times"/>
              </a:rPr>
              <a:t> in </a:t>
            </a:r>
            <a:r>
              <a:rPr lang="en-US" sz="2000" i="1" dirty="0" smtClean="0">
                <a:latin typeface="Times"/>
                <a:cs typeface="Times"/>
              </a:rPr>
              <a:t>M</a:t>
            </a:r>
            <a:r>
              <a:rPr lang="en-US" sz="2000" dirty="0" smtClean="0">
                <a:latin typeface="Times"/>
                <a:cs typeface="Times"/>
              </a:rPr>
              <a:t>(</a:t>
            </a:r>
            <a:r>
              <a:rPr lang="en-US" sz="2000" i="1" dirty="0" smtClean="0">
                <a:latin typeface="Times"/>
                <a:cs typeface="Times"/>
              </a:rPr>
              <a:t>H</a:t>
            </a:r>
            <a:r>
              <a:rPr lang="en-US" sz="2000" dirty="0" smtClean="0">
                <a:latin typeface="Times"/>
                <a:cs typeface="Times"/>
              </a:rPr>
              <a:t>) -- </a:t>
            </a:r>
            <a:r>
              <a:rPr lang="en-US" sz="2000" dirty="0">
                <a:latin typeface="Times"/>
                <a:cs typeface="Times"/>
              </a:rPr>
              <a:t>v</a:t>
            </a:r>
            <a:r>
              <a:rPr lang="en-US" sz="2000" dirty="0" smtClean="0">
                <a:latin typeface="Times"/>
                <a:cs typeface="Times"/>
              </a:rPr>
              <a:t>ery sensitive to the system size.</a:t>
            </a: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2000" dirty="0" smtClean="0">
                <a:latin typeface="Times"/>
                <a:cs typeface="Times"/>
              </a:rPr>
              <a:t>“Spins” are pointing along the </a:t>
            </a:r>
            <a:r>
              <a:rPr lang="en-US" sz="2000" i="1" dirty="0" smtClean="0">
                <a:latin typeface="Times"/>
                <a:cs typeface="Times"/>
              </a:rPr>
              <a:t>z</a:t>
            </a:r>
            <a:r>
              <a:rPr lang="en-US" sz="2000" dirty="0" smtClean="0">
                <a:latin typeface="Times"/>
                <a:cs typeface="Times"/>
              </a:rPr>
              <a:t> axis</a:t>
            </a:r>
            <a:endParaRPr lang="en-US" sz="2000" dirty="0">
              <a:latin typeface="Times"/>
              <a:cs typeface="Times"/>
            </a:endParaRPr>
          </a:p>
          <a:p>
            <a:pPr marL="342900" indent="-342900">
              <a:lnSpc>
                <a:spcPct val="12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2000" dirty="0" smtClean="0">
                <a:latin typeface="Times"/>
                <a:cs typeface="Times"/>
              </a:rPr>
              <a:t>Spiral-like order for “pseudospins” (orbitals or FE moments)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45327" y="2200369"/>
            <a:ext cx="5258353" cy="4468195"/>
            <a:chOff x="2174486" y="2256125"/>
            <a:chExt cx="5258353" cy="4468195"/>
          </a:xfrm>
        </p:grpSpPr>
        <p:pic>
          <p:nvPicPr>
            <p:cNvPr id="27" name="Picture 26" descr="preview.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13" t="12895" r="11024" b="11334"/>
            <a:stretch/>
          </p:blipFill>
          <p:spPr>
            <a:xfrm rot="5400000">
              <a:off x="2673013" y="1964493"/>
              <a:ext cx="4261300" cy="5258353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4482221" y="3214902"/>
              <a:ext cx="574196" cy="4925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b="1" dirty="0" smtClean="0">
                  <a:latin typeface="Optima"/>
                  <a:cs typeface="Optima"/>
                </a:rPr>
                <a:t>2/9</a:t>
              </a:r>
              <a:br>
                <a:rPr lang="en-US" altLang="ja-JP" sz="1600" b="1" dirty="0" smtClean="0">
                  <a:latin typeface="Optima"/>
                  <a:cs typeface="Optima"/>
                </a:rPr>
              </a:br>
              <a:r>
                <a:rPr lang="en-US" altLang="ja-JP" sz="1600" b="1" dirty="0" smtClean="0">
                  <a:latin typeface="Optima"/>
                  <a:cs typeface="Optima"/>
                </a:rPr>
                <a:t> </a:t>
              </a:r>
              <a:r>
                <a:rPr lang="en-US" altLang="ja-JP" sz="1200" b="1" dirty="0" smtClean="0">
                  <a:latin typeface="Optima"/>
                  <a:cs typeface="Optima"/>
                </a:rPr>
                <a:t>(2/3)</a:t>
              </a:r>
              <a:endParaRPr lang="en-US" sz="1200" b="1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815135" y="2256125"/>
              <a:ext cx="737702" cy="2955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b="1" dirty="0" smtClean="0">
                  <a:latin typeface="Optima"/>
                  <a:cs typeface="Optima"/>
                </a:rPr>
                <a:t>1/3</a:t>
              </a:r>
              <a:r>
                <a:rPr lang="en-US" altLang="ja-JP" sz="1600" b="1" dirty="0">
                  <a:latin typeface="Optima"/>
                  <a:cs typeface="Optima"/>
                </a:rPr>
                <a:t> </a:t>
              </a:r>
              <a:r>
                <a:rPr lang="en-US" altLang="ja-JP" sz="1200" b="1" dirty="0" smtClean="0">
                  <a:latin typeface="Optima"/>
                  <a:cs typeface="Optima"/>
                </a:rPr>
                <a:t>(1)</a:t>
              </a:r>
              <a:endParaRPr lang="en-US" sz="1200" b="1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905441" y="3784351"/>
              <a:ext cx="574196" cy="4925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b="1" dirty="0">
                  <a:latin typeface="Optima"/>
                  <a:cs typeface="Optima"/>
                </a:rPr>
                <a:t>1</a:t>
              </a:r>
              <a:r>
                <a:rPr lang="en-US" altLang="ja-JP" sz="1600" b="1" dirty="0" smtClean="0">
                  <a:latin typeface="Optima"/>
                  <a:cs typeface="Optima"/>
                </a:rPr>
                <a:t>/6</a:t>
              </a:r>
              <a:br>
                <a:rPr lang="en-US" altLang="ja-JP" sz="1600" b="1" dirty="0" smtClean="0">
                  <a:latin typeface="Optima"/>
                  <a:cs typeface="Optima"/>
                </a:rPr>
              </a:br>
              <a:r>
                <a:rPr lang="en-US" altLang="ja-JP" sz="1600" b="1" dirty="0" smtClean="0">
                  <a:latin typeface="Optima"/>
                  <a:cs typeface="Optima"/>
                </a:rPr>
                <a:t> </a:t>
              </a:r>
              <a:r>
                <a:rPr lang="en-US" altLang="ja-JP" sz="1200" b="1" dirty="0" smtClean="0">
                  <a:latin typeface="Optima"/>
                  <a:cs typeface="Optima"/>
                </a:rPr>
                <a:t>(1/2)</a:t>
              </a:r>
              <a:endParaRPr lang="en-US" sz="1200" b="1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281218" y="4376254"/>
              <a:ext cx="574196" cy="4925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b="1" dirty="0">
                  <a:latin typeface="Optima"/>
                  <a:cs typeface="Optima"/>
                </a:rPr>
                <a:t>1</a:t>
              </a:r>
              <a:r>
                <a:rPr lang="en-US" altLang="ja-JP" sz="1600" b="1" dirty="0" smtClean="0">
                  <a:latin typeface="Optima"/>
                  <a:cs typeface="Optima"/>
                </a:rPr>
                <a:t>/9</a:t>
              </a:r>
              <a:br>
                <a:rPr lang="en-US" altLang="ja-JP" sz="1600" b="1" dirty="0" smtClean="0">
                  <a:latin typeface="Optima"/>
                  <a:cs typeface="Optima"/>
                </a:rPr>
              </a:br>
              <a:r>
                <a:rPr lang="en-US" altLang="ja-JP" sz="1600" b="1" dirty="0" smtClean="0">
                  <a:latin typeface="Optima"/>
                  <a:cs typeface="Optima"/>
                </a:rPr>
                <a:t> </a:t>
              </a:r>
              <a:r>
                <a:rPr lang="en-US" altLang="ja-JP" sz="1200" b="1" dirty="0" smtClean="0">
                  <a:latin typeface="Optima"/>
                  <a:cs typeface="Optima"/>
                </a:rPr>
                <a:t>(1/3)</a:t>
              </a:r>
              <a:endParaRPr lang="en-US" sz="1200" b="1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646238" y="4949340"/>
              <a:ext cx="606256" cy="49257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altLang="ja-JP" sz="1600" b="1" dirty="0">
                  <a:latin typeface="Optima"/>
                  <a:cs typeface="Optima"/>
                </a:rPr>
                <a:t>1</a:t>
              </a:r>
              <a:r>
                <a:rPr lang="en-US" altLang="ja-JP" sz="1600" b="1" dirty="0" smtClean="0">
                  <a:latin typeface="Optima"/>
                  <a:cs typeface="Optima"/>
                </a:rPr>
                <a:t>/18</a:t>
              </a:r>
              <a:br>
                <a:rPr lang="en-US" altLang="ja-JP" sz="1600" b="1" dirty="0" smtClean="0">
                  <a:latin typeface="Optima"/>
                  <a:cs typeface="Optima"/>
                </a:rPr>
              </a:br>
              <a:r>
                <a:rPr lang="en-US" altLang="ja-JP" sz="1600" b="1" dirty="0" smtClean="0">
                  <a:latin typeface="Optima"/>
                  <a:cs typeface="Optima"/>
                </a:rPr>
                <a:t> </a:t>
              </a:r>
              <a:r>
                <a:rPr lang="en-US" altLang="ja-JP" sz="1200" b="1" dirty="0" smtClean="0">
                  <a:latin typeface="Optima"/>
                  <a:cs typeface="Optima"/>
                </a:rPr>
                <a:t>(1/6)</a:t>
              </a:r>
              <a:endParaRPr lang="en-US" sz="1200" b="1" dirty="0"/>
            </a:p>
          </p:txBody>
        </p:sp>
      </p:grpSp>
      <p:cxnSp>
        <p:nvCxnSpPr>
          <p:cNvPr id="6" name="Elbow Connector 5"/>
          <p:cNvCxnSpPr/>
          <p:nvPr/>
        </p:nvCxnSpPr>
        <p:spPr>
          <a:xfrm rot="10800000">
            <a:off x="1371603" y="3869473"/>
            <a:ext cx="546409" cy="234176"/>
          </a:xfrm>
          <a:prstGeom prst="bentConnector3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/>
          <p:nvPr/>
        </p:nvCxnSpPr>
        <p:spPr>
          <a:xfrm>
            <a:off x="3854608" y="4869365"/>
            <a:ext cx="546409" cy="234176"/>
          </a:xfrm>
          <a:prstGeom prst="bentConnector3">
            <a:avLst/>
          </a:prstGeom>
          <a:ln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6" y="2131432"/>
            <a:ext cx="1606309" cy="277231"/>
          </a:xfrm>
          <a:prstGeom prst="rect">
            <a:avLst/>
          </a:prstGeom>
        </p:spPr>
      </p:pic>
      <p:pic>
        <p:nvPicPr>
          <p:cNvPr id="35" name="Picture 34" descr="snapshot_H0.700_L12_layer0.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0" t="9066" r="19660" b="14241"/>
          <a:stretch/>
        </p:blipFill>
        <p:spPr>
          <a:xfrm rot="5400000">
            <a:off x="6244686" y="3289614"/>
            <a:ext cx="2107578" cy="3490331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5597912" y="2243108"/>
            <a:ext cx="3278462" cy="1593082"/>
            <a:chOff x="5701208" y="5209333"/>
            <a:chExt cx="3278462" cy="1593082"/>
          </a:xfrm>
        </p:grpSpPr>
        <p:grpSp>
          <p:nvGrpSpPr>
            <p:cNvPr id="37" name="Group 36"/>
            <p:cNvGrpSpPr/>
            <p:nvPr/>
          </p:nvGrpSpPr>
          <p:grpSpPr>
            <a:xfrm>
              <a:off x="5701208" y="5209333"/>
              <a:ext cx="3278462" cy="1593082"/>
              <a:chOff x="5745772" y="4919693"/>
              <a:chExt cx="3278462" cy="1593082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745772" y="4919693"/>
                <a:ext cx="327846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1600" b="1" dirty="0" smtClean="0">
                    <a:solidFill>
                      <a:prstClr val="black"/>
                    </a:solidFill>
                    <a:latin typeface="Optima"/>
                    <a:cs typeface="Optima"/>
                  </a:rPr>
                  <a:t>orbital DOF </a:t>
                </a:r>
                <a:br>
                  <a:rPr lang="en-US" altLang="ja-JP" sz="1600" b="1" dirty="0" smtClean="0">
                    <a:solidFill>
                      <a:prstClr val="black"/>
                    </a:solidFill>
                    <a:latin typeface="Optima"/>
                    <a:cs typeface="Optima"/>
                  </a:rPr>
                </a:br>
                <a:r>
                  <a:rPr lang="en-US" altLang="ja-JP" sz="1600" b="1" dirty="0" smtClean="0">
                    <a:solidFill>
                      <a:prstClr val="black"/>
                    </a:solidFill>
                    <a:latin typeface="Optima"/>
                    <a:cs typeface="Optima"/>
                  </a:rPr>
                  <a:t>(XY components)</a:t>
                </a:r>
                <a:endParaRPr lang="en-US" sz="1100" b="1" dirty="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878839" y="5612529"/>
                <a:ext cx="1560952" cy="9002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US" altLang="ja-JP" sz="1600" b="1" dirty="0" smtClean="0">
                    <a:solidFill>
                      <a:srgbClr val="E26953"/>
                    </a:solidFill>
                    <a:latin typeface="Optima"/>
                    <a:cs typeface="Optima"/>
                  </a:rPr>
                  <a:t>spin DOF</a:t>
                </a:r>
              </a:p>
              <a:p>
                <a:pPr marL="285750" indent="-285750">
                  <a:buFont typeface="Arial"/>
                  <a:buChar char="•"/>
                </a:pPr>
                <a:r>
                  <a:rPr lang="en-US" altLang="ja-JP" sz="1600" b="1" dirty="0">
                    <a:solidFill>
                      <a:srgbClr val="E26953"/>
                    </a:solidFill>
                    <a:latin typeface="Optima"/>
                    <a:cs typeface="Optima"/>
                  </a:rPr>
                  <a:t>XY : arrow </a:t>
                </a:r>
                <a:endParaRPr lang="en-US" altLang="ja-JP" sz="1600" b="1" dirty="0" smtClean="0">
                  <a:solidFill>
                    <a:srgbClr val="E26953"/>
                  </a:solidFill>
                  <a:latin typeface="Optima"/>
                  <a:cs typeface="Optima"/>
                </a:endParaRPr>
              </a:p>
              <a:p>
                <a:pPr marL="285750" indent="-285750">
                  <a:buFont typeface="Arial"/>
                  <a:buChar char="•"/>
                </a:pPr>
                <a:r>
                  <a:rPr lang="en-US" altLang="ja-JP" sz="1600" b="1" dirty="0" smtClean="0">
                    <a:solidFill>
                      <a:srgbClr val="E26953"/>
                    </a:solidFill>
                    <a:latin typeface="Optima"/>
                    <a:cs typeface="Optima"/>
                  </a:rPr>
                  <a:t>Z : color</a:t>
                </a:r>
                <a:endParaRPr lang="en-US" altLang="ja-JP" sz="1400" b="1" dirty="0" smtClean="0">
                  <a:solidFill>
                    <a:srgbClr val="E26953"/>
                  </a:solidFill>
                  <a:latin typeface="Optima"/>
                  <a:cs typeface="Optima"/>
                </a:endParaRPr>
              </a:p>
            </p:txBody>
          </p:sp>
          <p:sp>
            <p:nvSpPr>
              <p:cNvPr id="41" name="Left Bracket 40"/>
              <p:cNvSpPr/>
              <p:nvPr/>
            </p:nvSpPr>
            <p:spPr>
              <a:xfrm>
                <a:off x="7293541" y="5711191"/>
                <a:ext cx="159771" cy="667236"/>
              </a:xfrm>
              <a:prstGeom prst="leftBracket">
                <a:avLst>
                  <a:gd name="adj" fmla="val 0"/>
                </a:avLst>
              </a:prstGeom>
              <a:ln>
                <a:solidFill>
                  <a:srgbClr val="E2695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108676" flipH="1">
              <a:off x="7518591" y="5837307"/>
              <a:ext cx="989715" cy="7422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135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  <a:effectLst/>
        </p:spPr>
        <p:txBody>
          <a:bodyPr>
            <a:noAutofit/>
          </a:bodyPr>
          <a:lstStyle/>
          <a:p>
            <a:r>
              <a:rPr lang="en-US" sz="4000" dirty="0" smtClean="0">
                <a:effectLst/>
                <a:latin typeface="Optima"/>
                <a:cs typeface="Optima"/>
              </a:rPr>
              <a:t>FE order in the 1/3 plateau</a:t>
            </a:r>
            <a:endParaRPr lang="en-US" sz="4000" i="1" baseline="-25000" dirty="0">
              <a:solidFill>
                <a:srgbClr val="FF0080"/>
              </a:solidFill>
              <a:effectLst/>
              <a:latin typeface="Optima"/>
              <a:cs typeface="Optima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78155" y="977887"/>
            <a:ext cx="8190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altLang="ja-JP" sz="2400" dirty="0" smtClean="0">
                <a:latin typeface="Times"/>
                <a:ea typeface="小塚ゴシック Pr6N R"/>
                <a:cs typeface="Times"/>
              </a:rPr>
              <a:t>The large magnetic field polarizes the S=1/2 sector, </a:t>
            </a:r>
            <a:r>
              <a:rPr lang="en-US" altLang="ja-JP" sz="2400" b="1" i="1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leaving only the orbital degrees of freedom</a:t>
            </a:r>
            <a:r>
              <a:rPr lang="en-US" altLang="ja-JP" sz="2400" dirty="0" smtClean="0">
                <a:latin typeface="Times"/>
                <a:ea typeface="小塚ゴシック Pr6N R"/>
                <a:cs typeface="Times"/>
              </a:rPr>
              <a:t>.</a:t>
            </a:r>
            <a:endParaRPr lang="en-US" altLang="ja-JP" sz="2400" dirty="0" smtClean="0">
              <a:solidFill>
                <a:srgbClr val="FF0080"/>
              </a:solidFill>
              <a:latin typeface="Times"/>
              <a:ea typeface="小塚ゴシック Pr6N R"/>
              <a:cs typeface="Time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125228" y="1569129"/>
            <a:ext cx="2659158" cy="18128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" name="Group 57"/>
          <p:cNvGrpSpPr/>
          <p:nvPr/>
        </p:nvGrpSpPr>
        <p:grpSpPr>
          <a:xfrm>
            <a:off x="6193262" y="1685828"/>
            <a:ext cx="2567467" cy="1594175"/>
            <a:chOff x="6218314" y="1673302"/>
            <a:chExt cx="2567467" cy="1594175"/>
          </a:xfrm>
        </p:grpSpPr>
        <p:cxnSp>
          <p:nvCxnSpPr>
            <p:cNvPr id="59" name="Straight Connector 58"/>
            <p:cNvCxnSpPr/>
            <p:nvPr/>
          </p:nvCxnSpPr>
          <p:spPr>
            <a:xfrm>
              <a:off x="8087680" y="2082121"/>
              <a:ext cx="374952" cy="0"/>
            </a:xfrm>
            <a:prstGeom prst="line">
              <a:avLst/>
            </a:prstGeom>
            <a:ln w="31750">
              <a:solidFill>
                <a:srgbClr val="FF0080"/>
              </a:solidFill>
              <a:headEnd type="none"/>
              <a:tailEnd type="none" w="lg" len="lg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821714" y="2762679"/>
              <a:ext cx="1100667" cy="0"/>
            </a:xfrm>
            <a:prstGeom prst="line">
              <a:avLst/>
            </a:prstGeom>
            <a:ln w="31750">
              <a:solidFill>
                <a:srgbClr val="FF0080"/>
              </a:solidFill>
              <a:headEnd type="none"/>
              <a:tailEnd type="none" w="lg" len="lg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>
              <a:off x="7905751" y="2069630"/>
              <a:ext cx="184619" cy="697911"/>
            </a:xfrm>
            <a:prstGeom prst="line">
              <a:avLst/>
            </a:prstGeom>
            <a:ln w="31750">
              <a:solidFill>
                <a:srgbClr val="FF0080"/>
              </a:solidFill>
              <a:headEnd type="none"/>
              <a:tailEnd type="none" w="lg" len="lg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6715125" y="2756959"/>
              <a:ext cx="116417" cy="338665"/>
            </a:xfrm>
            <a:prstGeom prst="line">
              <a:avLst/>
            </a:prstGeom>
            <a:ln w="31750">
              <a:solidFill>
                <a:srgbClr val="FF0080"/>
              </a:solidFill>
              <a:headEnd type="none"/>
              <a:tailEnd type="none" w="lg" len="lg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6705002" y="3102959"/>
              <a:ext cx="1701188" cy="0"/>
            </a:xfrm>
            <a:prstGeom prst="line">
              <a:avLst/>
            </a:prstGeom>
            <a:ln w="31750">
              <a:solidFill>
                <a:srgbClr val="000000"/>
              </a:solidFill>
              <a:tailEnd type="arrow" w="lg" len="lg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6705005" y="1778001"/>
              <a:ext cx="0" cy="1324965"/>
            </a:xfrm>
            <a:prstGeom prst="line">
              <a:avLst/>
            </a:prstGeom>
            <a:ln w="31750">
              <a:solidFill>
                <a:srgbClr val="000000"/>
              </a:solidFill>
              <a:tailEnd type="arrow" w="lg" len="lg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77" name="Rectangle 76"/>
            <p:cNvSpPr/>
            <p:nvPr/>
          </p:nvSpPr>
          <p:spPr>
            <a:xfrm>
              <a:off x="6218314" y="1673302"/>
              <a:ext cx="3898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 smtClean="0">
                  <a:latin typeface="Optima"/>
                  <a:ea typeface="小塚ゴシック Pr6N R"/>
                  <a:cs typeface="Optima"/>
                </a:rPr>
                <a:t>M</a:t>
              </a:r>
              <a:endParaRPr lang="en-US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8421528" y="2898145"/>
              <a:ext cx="3642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b="1" dirty="0" smtClean="0">
                  <a:latin typeface="Optima"/>
                  <a:ea typeface="小塚ゴシック Pr6N R"/>
                  <a:cs typeface="Optima"/>
                </a:rPr>
                <a:t>H</a:t>
              </a:r>
              <a:endParaRPr lang="en-US" dirty="0"/>
            </a:p>
          </p:txBody>
        </p:sp>
        <p:sp>
          <p:nvSpPr>
            <p:cNvPr id="79" name="Left Arrow 78"/>
            <p:cNvSpPr/>
            <p:nvPr/>
          </p:nvSpPr>
          <p:spPr>
            <a:xfrm rot="5400000" flipH="1">
              <a:off x="7176917" y="2294750"/>
              <a:ext cx="381804" cy="351391"/>
            </a:xfrm>
            <a:prstGeom prst="leftArrow">
              <a:avLst>
                <a:gd name="adj1" fmla="val 50000"/>
                <a:gd name="adj2" fmla="val 67409"/>
              </a:avLst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568607" y="1861065"/>
            <a:ext cx="4905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Lucida Grande"/>
              <a:buChar char="➤"/>
            </a:pPr>
            <a:r>
              <a:rPr lang="en-US" dirty="0" smtClean="0">
                <a:latin typeface="Times"/>
                <a:cs typeface="Times"/>
              </a:rPr>
              <a:t>Effective Hamiltonian in the plateau regime </a:t>
            </a:r>
            <a:r>
              <a:rPr lang="en-US" smtClean="0">
                <a:latin typeface="Times"/>
                <a:cs typeface="Times"/>
              </a:rPr>
              <a:t>(intra-layer part)</a:t>
            </a:r>
            <a:endParaRPr lang="en-US" dirty="0">
              <a:latin typeface="Times"/>
              <a:cs typeface="Times"/>
            </a:endParaRPr>
          </a:p>
        </p:txBody>
      </p:sp>
      <p:pic>
        <p:nvPicPr>
          <p:cNvPr id="81" name="Picture 80" descr="latex-image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12"/>
          <a:stretch/>
        </p:blipFill>
        <p:spPr>
          <a:xfrm>
            <a:off x="1212951" y="2591708"/>
            <a:ext cx="5176763" cy="692346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1212951" y="3271528"/>
            <a:ext cx="4779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ppleSymbols" charset="0"/>
              <a:buChar char="⏤"/>
            </a:pPr>
            <a:r>
              <a:rPr lang="en-US" sz="2000" dirty="0">
                <a:latin typeface="Times" charset="0"/>
                <a:ea typeface="Times" charset="0"/>
                <a:cs typeface="Times" charset="0"/>
              </a:rPr>
              <a:t>Hamiltonian for </a:t>
            </a:r>
            <a:r>
              <a:rPr lang="en-US" sz="2000" dirty="0" smtClean="0">
                <a:latin typeface="Times" charset="0"/>
                <a:ea typeface="Times" charset="0"/>
                <a:cs typeface="Times" charset="0"/>
              </a:rPr>
              <a:t>orbitals</a:t>
            </a:r>
          </a:p>
          <a:p>
            <a:pPr marL="457200" indent="-457200">
              <a:buFont typeface="AppleSymbols" charset="0"/>
              <a:buChar char="⏤"/>
            </a:pPr>
            <a:r>
              <a:rPr lang="en-US" sz="2000" dirty="0" err="1" smtClean="0">
                <a:latin typeface="Times" charset="0"/>
                <a:ea typeface="Times" charset="0"/>
                <a:cs typeface="Times" charset="0"/>
              </a:rPr>
              <a:t>ferro</a:t>
            </a:r>
            <a:r>
              <a:rPr lang="en-US" sz="2000" dirty="0" smtClean="0">
                <a:latin typeface="Times" charset="0"/>
                <a:ea typeface="Times" charset="0"/>
                <a:cs typeface="Times" charset="0"/>
              </a:rPr>
              <a:t>-orbital intra-layer coupling</a:t>
            </a:r>
            <a:endParaRPr lang="en-US" sz="2000" dirty="0">
              <a:latin typeface="Times" charset="0"/>
              <a:ea typeface="Times" charset="0"/>
              <a:cs typeface="Times" charset="0"/>
            </a:endParaRPr>
          </a:p>
        </p:txBody>
      </p:sp>
      <p:cxnSp>
        <p:nvCxnSpPr>
          <p:cNvPr id="84" name="Straight Connector 83"/>
          <p:cNvCxnSpPr/>
          <p:nvPr/>
        </p:nvCxnSpPr>
        <p:spPr>
          <a:xfrm rot="5400000" flipH="1" flipV="1">
            <a:off x="2329463" y="3916597"/>
            <a:ext cx="1" cy="628613"/>
          </a:xfrm>
          <a:prstGeom prst="line">
            <a:avLst/>
          </a:prstGeom>
          <a:noFill/>
          <a:ln w="190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5" name="Isosceles Triangle 67"/>
          <p:cNvSpPr/>
          <p:nvPr/>
        </p:nvSpPr>
        <p:spPr>
          <a:xfrm>
            <a:off x="1386546" y="5856178"/>
            <a:ext cx="628612" cy="541907"/>
          </a:xfrm>
          <a:prstGeom prst="triangl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Isosceles Triangle 71"/>
          <p:cNvSpPr/>
          <p:nvPr/>
        </p:nvSpPr>
        <p:spPr>
          <a:xfrm>
            <a:off x="2015160" y="5856624"/>
            <a:ext cx="628612" cy="541907"/>
          </a:xfrm>
          <a:prstGeom prst="triangl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Isosceles Triangle 17"/>
          <p:cNvSpPr/>
          <p:nvPr/>
        </p:nvSpPr>
        <p:spPr>
          <a:xfrm>
            <a:off x="2015158" y="4772808"/>
            <a:ext cx="628612" cy="541907"/>
          </a:xfrm>
          <a:prstGeom prst="triangl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Isosceles Triangle 73"/>
          <p:cNvSpPr/>
          <p:nvPr/>
        </p:nvSpPr>
        <p:spPr>
          <a:xfrm>
            <a:off x="2329464" y="5314715"/>
            <a:ext cx="628612" cy="541907"/>
          </a:xfrm>
          <a:prstGeom prst="triangl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Isosceles Triangle 20"/>
          <p:cNvSpPr/>
          <p:nvPr/>
        </p:nvSpPr>
        <p:spPr>
          <a:xfrm>
            <a:off x="2329464" y="4230902"/>
            <a:ext cx="628612" cy="541907"/>
          </a:xfrm>
          <a:prstGeom prst="triangl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Isosceles Triangle 21"/>
          <p:cNvSpPr/>
          <p:nvPr/>
        </p:nvSpPr>
        <p:spPr>
          <a:xfrm>
            <a:off x="2958077" y="4230902"/>
            <a:ext cx="628612" cy="541907"/>
          </a:xfrm>
          <a:prstGeom prst="triangl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Isosceles Triangle 76"/>
          <p:cNvSpPr/>
          <p:nvPr/>
        </p:nvSpPr>
        <p:spPr>
          <a:xfrm>
            <a:off x="3272383" y="4772808"/>
            <a:ext cx="628612" cy="541907"/>
          </a:xfrm>
          <a:prstGeom prst="triangl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Isosceles Triangle 77"/>
          <p:cNvSpPr/>
          <p:nvPr/>
        </p:nvSpPr>
        <p:spPr>
          <a:xfrm>
            <a:off x="2958077" y="5314715"/>
            <a:ext cx="628612" cy="541907"/>
          </a:xfrm>
          <a:prstGeom prst="triangl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Isosceles Triangle 78"/>
          <p:cNvSpPr/>
          <p:nvPr/>
        </p:nvSpPr>
        <p:spPr>
          <a:xfrm>
            <a:off x="1386546" y="4772810"/>
            <a:ext cx="628612" cy="541907"/>
          </a:xfrm>
          <a:prstGeom prst="triangl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Isosceles Triangle 79"/>
          <p:cNvSpPr/>
          <p:nvPr/>
        </p:nvSpPr>
        <p:spPr>
          <a:xfrm>
            <a:off x="1072240" y="5314716"/>
            <a:ext cx="628612" cy="541907"/>
          </a:xfrm>
          <a:prstGeom prst="triangle">
            <a:avLst/>
          </a:prstGeom>
          <a:noFill/>
          <a:ln w="19050" cap="flat" cmpd="sng" algn="ctr">
            <a:solidFill>
              <a:sysClr val="window" lastClr="FFFFFF">
                <a:lumMod val="50000"/>
              </a:sys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Isosceles Triangle 80"/>
          <p:cNvSpPr/>
          <p:nvPr/>
        </p:nvSpPr>
        <p:spPr>
          <a:xfrm>
            <a:off x="757934" y="5856176"/>
            <a:ext cx="628612" cy="541907"/>
          </a:xfrm>
          <a:prstGeom prst="triangl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Isosceles Triangle 81"/>
          <p:cNvSpPr/>
          <p:nvPr/>
        </p:nvSpPr>
        <p:spPr>
          <a:xfrm>
            <a:off x="2643772" y="5856623"/>
            <a:ext cx="628612" cy="541907"/>
          </a:xfrm>
          <a:prstGeom prst="triangl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Isosceles Triangle 83"/>
          <p:cNvSpPr/>
          <p:nvPr/>
        </p:nvSpPr>
        <p:spPr>
          <a:xfrm>
            <a:off x="2643772" y="4772808"/>
            <a:ext cx="628612" cy="541907"/>
          </a:xfrm>
          <a:prstGeom prst="triangl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Isosceles Triangle 84"/>
          <p:cNvSpPr/>
          <p:nvPr/>
        </p:nvSpPr>
        <p:spPr>
          <a:xfrm>
            <a:off x="3586689" y="4230902"/>
            <a:ext cx="628612" cy="541907"/>
          </a:xfrm>
          <a:prstGeom prst="triangl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Isosceles Triangle 86"/>
          <p:cNvSpPr/>
          <p:nvPr/>
        </p:nvSpPr>
        <p:spPr>
          <a:xfrm>
            <a:off x="1700851" y="5314715"/>
            <a:ext cx="628612" cy="541907"/>
          </a:xfrm>
          <a:prstGeom prst="triangl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Isosceles Triangle 87"/>
          <p:cNvSpPr/>
          <p:nvPr/>
        </p:nvSpPr>
        <p:spPr>
          <a:xfrm>
            <a:off x="1700851" y="4230903"/>
            <a:ext cx="628612" cy="541907"/>
          </a:xfrm>
          <a:prstGeom prst="triangle">
            <a:avLst/>
          </a:prstGeom>
          <a:gradFill rotWithShape="1">
            <a:gsLst>
              <a:gs pos="0">
                <a:srgbClr val="4F81BD">
                  <a:tint val="100000"/>
                  <a:shade val="100000"/>
                  <a:satMod val="130000"/>
                </a:srgbClr>
              </a:gs>
              <a:gs pos="100000">
                <a:srgbClr val="4F81BD">
                  <a:tint val="50000"/>
                  <a:shade val="100000"/>
                  <a:satMod val="350000"/>
                </a:srgbClr>
              </a:gs>
            </a:gsLst>
            <a:lin ang="16200000" scaled="0"/>
          </a:gradFill>
          <a:ln>
            <a:noFill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val 100"/>
          <p:cNvSpPr/>
          <p:nvPr/>
        </p:nvSpPr>
        <p:spPr>
          <a:xfrm>
            <a:off x="3220050" y="5262386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2277132" y="4720477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2277132" y="5804290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1334213" y="5262387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1334213" y="6350029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6" name="Oval 105"/>
          <p:cNvSpPr/>
          <p:nvPr/>
        </p:nvSpPr>
        <p:spPr>
          <a:xfrm>
            <a:off x="1962826" y="5262385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7" name="Oval 106"/>
          <p:cNvSpPr/>
          <p:nvPr/>
        </p:nvSpPr>
        <p:spPr>
          <a:xfrm>
            <a:off x="2905745" y="4720474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8" name="Oval 107"/>
          <p:cNvSpPr/>
          <p:nvPr/>
        </p:nvSpPr>
        <p:spPr>
          <a:xfrm>
            <a:off x="2905745" y="5804289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Oval 108"/>
          <p:cNvSpPr/>
          <p:nvPr/>
        </p:nvSpPr>
        <p:spPr>
          <a:xfrm>
            <a:off x="1019907" y="5804289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1962826" y="6345754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1" name="Oval 110"/>
          <p:cNvSpPr/>
          <p:nvPr/>
        </p:nvSpPr>
        <p:spPr>
          <a:xfrm>
            <a:off x="2591438" y="5262385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2" name="Oval 111"/>
          <p:cNvSpPr/>
          <p:nvPr/>
        </p:nvSpPr>
        <p:spPr>
          <a:xfrm>
            <a:off x="3534356" y="4720475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3" name="Oval 112"/>
          <p:cNvSpPr/>
          <p:nvPr/>
        </p:nvSpPr>
        <p:spPr>
          <a:xfrm>
            <a:off x="1648519" y="5804289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1648519" y="4720480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2591437" y="6345754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705597" y="6345754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1962826" y="4178123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8" name="Straight Connector 117"/>
          <p:cNvCxnSpPr/>
          <p:nvPr/>
        </p:nvCxnSpPr>
        <p:spPr>
          <a:xfrm rot="5400000" flipH="1" flipV="1">
            <a:off x="3900993" y="3602291"/>
            <a:ext cx="1931" cy="1257223"/>
          </a:xfrm>
          <a:prstGeom prst="line">
            <a:avLst/>
          </a:prstGeom>
          <a:noFill/>
          <a:ln w="190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9" name="Oval 118"/>
          <p:cNvSpPr/>
          <p:nvPr/>
        </p:nvSpPr>
        <p:spPr>
          <a:xfrm>
            <a:off x="3848663" y="4178568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0" name="Straight Connector 119"/>
          <p:cNvCxnSpPr/>
          <p:nvPr/>
        </p:nvCxnSpPr>
        <p:spPr>
          <a:xfrm rot="5400000" flipH="1" flipV="1">
            <a:off x="3158582" y="5970423"/>
            <a:ext cx="541908" cy="314306"/>
          </a:xfrm>
          <a:prstGeom prst="line">
            <a:avLst/>
          </a:prstGeom>
          <a:noFill/>
          <a:ln w="190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1" name="Straight Connector 120"/>
          <p:cNvCxnSpPr/>
          <p:nvPr/>
        </p:nvCxnSpPr>
        <p:spPr>
          <a:xfrm rot="5400000" flipH="1" flipV="1">
            <a:off x="3673392" y="4458502"/>
            <a:ext cx="1083814" cy="628611"/>
          </a:xfrm>
          <a:prstGeom prst="line">
            <a:avLst/>
          </a:prstGeom>
          <a:noFill/>
          <a:ln w="190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2" name="Oval 121"/>
          <p:cNvSpPr/>
          <p:nvPr/>
        </p:nvSpPr>
        <p:spPr>
          <a:xfrm>
            <a:off x="4162971" y="4720475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3" name="Oval 122"/>
          <p:cNvSpPr/>
          <p:nvPr/>
        </p:nvSpPr>
        <p:spPr>
          <a:xfrm>
            <a:off x="3220050" y="6345755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4" name="Straight Connector 123"/>
          <p:cNvCxnSpPr/>
          <p:nvPr/>
        </p:nvCxnSpPr>
        <p:spPr>
          <a:xfrm rot="5400000" flipH="1" flipV="1">
            <a:off x="2958077" y="3916596"/>
            <a:ext cx="1931" cy="628612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5" name="Straight Connector 124"/>
          <p:cNvCxnSpPr/>
          <p:nvPr/>
        </p:nvCxnSpPr>
        <p:spPr>
          <a:xfrm rot="5400000" flipH="1" flipV="1">
            <a:off x="3472888" y="5428515"/>
            <a:ext cx="541907" cy="314306"/>
          </a:xfrm>
          <a:prstGeom prst="line">
            <a:avLst/>
          </a:prstGeom>
          <a:noFill/>
          <a:ln w="25400" cap="flat" cmpd="sng" algn="ctr">
            <a:solidFill>
              <a:srgbClr val="4F81BD"/>
            </a:solidFill>
            <a:prstDash val="solid"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6" name="Oval 125"/>
          <p:cNvSpPr/>
          <p:nvPr/>
        </p:nvSpPr>
        <p:spPr>
          <a:xfrm>
            <a:off x="2591438" y="4178568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Oval 126"/>
          <p:cNvSpPr/>
          <p:nvPr/>
        </p:nvSpPr>
        <p:spPr>
          <a:xfrm>
            <a:off x="3220050" y="4178569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3848663" y="5262385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3534356" y="5804289"/>
            <a:ext cx="104669" cy="10466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1" name="Group 130"/>
          <p:cNvGrpSpPr/>
          <p:nvPr/>
        </p:nvGrpSpPr>
        <p:grpSpPr>
          <a:xfrm>
            <a:off x="562163" y="3996253"/>
            <a:ext cx="3852462" cy="2549209"/>
            <a:chOff x="624793" y="3979329"/>
            <a:chExt cx="3852462" cy="2549209"/>
          </a:xfrm>
        </p:grpSpPr>
        <p:sp>
          <p:nvSpPr>
            <p:cNvPr id="132" name="Oval 131"/>
            <p:cNvSpPr/>
            <p:nvPr/>
          </p:nvSpPr>
          <p:spPr>
            <a:xfrm>
              <a:off x="3446896" y="4606021"/>
              <a:ext cx="1030359" cy="304734"/>
            </a:xfrm>
            <a:prstGeom prst="ellipse">
              <a:avLst/>
            </a:prstGeom>
            <a:solidFill>
              <a:srgbClr val="FFFF00">
                <a:alpha val="35000"/>
              </a:srgbClr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133" name="Oval 132"/>
            <p:cNvSpPr/>
            <p:nvPr/>
          </p:nvSpPr>
          <p:spPr>
            <a:xfrm>
              <a:off x="1564729" y="4612316"/>
              <a:ext cx="1030359" cy="304734"/>
            </a:xfrm>
            <a:prstGeom prst="ellipse">
              <a:avLst/>
            </a:prstGeom>
            <a:solidFill>
              <a:srgbClr val="FFFF00">
                <a:alpha val="35000"/>
              </a:srgbClr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134" name="Oval 133"/>
            <p:cNvSpPr/>
            <p:nvPr/>
          </p:nvSpPr>
          <p:spPr>
            <a:xfrm>
              <a:off x="2502665" y="5134790"/>
              <a:ext cx="1030359" cy="304734"/>
            </a:xfrm>
            <a:prstGeom prst="ellipse">
              <a:avLst/>
            </a:prstGeom>
            <a:solidFill>
              <a:srgbClr val="FFFF00">
                <a:alpha val="35000"/>
              </a:srgbClr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135" name="Oval 134"/>
            <p:cNvSpPr/>
            <p:nvPr/>
          </p:nvSpPr>
          <p:spPr>
            <a:xfrm>
              <a:off x="1552139" y="5676150"/>
              <a:ext cx="1030359" cy="304734"/>
            </a:xfrm>
            <a:prstGeom prst="ellipse">
              <a:avLst/>
            </a:prstGeom>
            <a:solidFill>
              <a:srgbClr val="FFFF00">
                <a:alpha val="35000"/>
              </a:srgbClr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624793" y="6223804"/>
              <a:ext cx="1030359" cy="304734"/>
            </a:xfrm>
            <a:prstGeom prst="ellipse">
              <a:avLst/>
            </a:prstGeom>
            <a:solidFill>
              <a:srgbClr val="FFFF00">
                <a:alpha val="35000"/>
              </a:srgbClr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sp>
          <p:nvSpPr>
            <p:cNvPr id="137" name="Oval 136"/>
            <p:cNvSpPr/>
            <p:nvPr/>
          </p:nvSpPr>
          <p:spPr>
            <a:xfrm>
              <a:off x="2519550" y="6223804"/>
              <a:ext cx="1030359" cy="304734"/>
            </a:xfrm>
            <a:prstGeom prst="ellipse">
              <a:avLst/>
            </a:prstGeom>
            <a:solidFill>
              <a:srgbClr val="FFFF00">
                <a:alpha val="35000"/>
              </a:srgbClr>
            </a:solidFill>
            <a:ln w="317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/>
                <a:ea typeface="+mn-ea"/>
                <a:cs typeface="Times"/>
              </a:endParaRPr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 rot="16200000" flipV="1">
              <a:off x="3735829" y="4207920"/>
              <a:ext cx="457959" cy="777"/>
            </a:xfrm>
            <a:prstGeom prst="straightConnector1">
              <a:avLst/>
            </a:prstGeom>
            <a:noFill/>
            <a:ln w="47625" cap="flat" cmpd="sng" algn="ctr">
              <a:solidFill>
                <a:srgbClr val="C00000"/>
              </a:solidFill>
              <a:prstDash val="solid"/>
              <a:round/>
              <a:headEnd type="none" w="med" len="lg"/>
              <a:tailEnd type="arrow" w="med" len="lg"/>
            </a:ln>
            <a:effectLst/>
          </p:spPr>
        </p:cxnSp>
        <p:cxnSp>
          <p:nvCxnSpPr>
            <p:cNvPr id="139" name="Straight Arrow Connector 138"/>
            <p:cNvCxnSpPr/>
            <p:nvPr/>
          </p:nvCxnSpPr>
          <p:spPr>
            <a:xfrm rot="16200000" flipV="1">
              <a:off x="1847367" y="4207920"/>
              <a:ext cx="457959" cy="777"/>
            </a:xfrm>
            <a:prstGeom prst="straightConnector1">
              <a:avLst/>
            </a:prstGeom>
            <a:noFill/>
            <a:ln w="47625" cap="flat" cmpd="sng" algn="ctr">
              <a:solidFill>
                <a:srgbClr val="C00000"/>
              </a:solidFill>
              <a:prstDash val="solid"/>
              <a:round/>
              <a:headEnd type="none" w="med" len="lg"/>
              <a:tailEnd type="arrow" w="med" len="lg"/>
            </a:ln>
            <a:effectLst/>
          </p:spPr>
        </p:cxnSp>
        <p:cxnSp>
          <p:nvCxnSpPr>
            <p:cNvPr id="140" name="Straight Arrow Connector 139"/>
            <p:cNvCxnSpPr/>
            <p:nvPr/>
          </p:nvCxnSpPr>
          <p:spPr>
            <a:xfrm rot="16200000" flipV="1">
              <a:off x="2791598" y="4749279"/>
              <a:ext cx="457959" cy="777"/>
            </a:xfrm>
            <a:prstGeom prst="straightConnector1">
              <a:avLst/>
            </a:prstGeom>
            <a:noFill/>
            <a:ln w="47625" cap="flat" cmpd="sng" algn="ctr">
              <a:solidFill>
                <a:srgbClr val="C00000"/>
              </a:solidFill>
              <a:prstDash val="solid"/>
              <a:round/>
              <a:headEnd type="none" w="med" len="lg"/>
              <a:tailEnd type="arrow" w="med" len="lg"/>
            </a:ln>
            <a:effectLst/>
          </p:spPr>
        </p:cxnSp>
        <p:cxnSp>
          <p:nvCxnSpPr>
            <p:cNvPr id="141" name="Straight Arrow Connector 140"/>
            <p:cNvCxnSpPr/>
            <p:nvPr/>
          </p:nvCxnSpPr>
          <p:spPr>
            <a:xfrm rot="16200000" flipV="1">
              <a:off x="1847367" y="5271754"/>
              <a:ext cx="457959" cy="777"/>
            </a:xfrm>
            <a:prstGeom prst="straightConnector1">
              <a:avLst/>
            </a:prstGeom>
            <a:noFill/>
            <a:ln w="47625" cap="flat" cmpd="sng" algn="ctr">
              <a:solidFill>
                <a:srgbClr val="C00000"/>
              </a:solidFill>
              <a:prstDash val="solid"/>
              <a:round/>
              <a:headEnd type="none" w="med" len="lg"/>
              <a:tailEnd type="arrow" w="med" len="lg"/>
            </a:ln>
            <a:effectLst/>
          </p:spPr>
        </p:cxnSp>
        <p:cxnSp>
          <p:nvCxnSpPr>
            <p:cNvPr id="142" name="Straight Arrow Connector 141"/>
            <p:cNvCxnSpPr/>
            <p:nvPr/>
          </p:nvCxnSpPr>
          <p:spPr>
            <a:xfrm rot="16200000" flipV="1">
              <a:off x="903136" y="5819408"/>
              <a:ext cx="457959" cy="777"/>
            </a:xfrm>
            <a:prstGeom prst="straightConnector1">
              <a:avLst/>
            </a:prstGeom>
            <a:noFill/>
            <a:ln w="47625" cap="flat" cmpd="sng" algn="ctr">
              <a:solidFill>
                <a:srgbClr val="C00000"/>
              </a:solidFill>
              <a:prstDash val="solid"/>
              <a:round/>
              <a:headEnd type="none" w="med" len="lg"/>
              <a:tailEnd type="arrow" w="med" len="lg"/>
            </a:ln>
            <a:effectLst/>
          </p:spPr>
        </p:cxnSp>
        <p:cxnSp>
          <p:nvCxnSpPr>
            <p:cNvPr id="143" name="Straight Arrow Connector 142"/>
            <p:cNvCxnSpPr/>
            <p:nvPr/>
          </p:nvCxnSpPr>
          <p:spPr>
            <a:xfrm rot="16200000" flipV="1">
              <a:off x="2785303" y="5819408"/>
              <a:ext cx="457959" cy="777"/>
            </a:xfrm>
            <a:prstGeom prst="straightConnector1">
              <a:avLst/>
            </a:prstGeom>
            <a:noFill/>
            <a:ln w="47625" cap="flat" cmpd="sng" algn="ctr">
              <a:solidFill>
                <a:srgbClr val="C00000"/>
              </a:solidFill>
              <a:prstDash val="solid"/>
              <a:round/>
              <a:headEnd type="none" w="med" len="lg"/>
              <a:tailEnd type="arrow" w="med" len="lg"/>
            </a:ln>
            <a:effectLst/>
          </p:spPr>
        </p:cxnSp>
      </p:grpSp>
      <p:pic>
        <p:nvPicPr>
          <p:cNvPr id="147" name="Picture 146" descr="Untitle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696" y="3655008"/>
            <a:ext cx="3881009" cy="2271412"/>
          </a:xfrm>
          <a:prstGeom prst="rect">
            <a:avLst/>
          </a:prstGeom>
        </p:spPr>
      </p:pic>
      <p:sp>
        <p:nvSpPr>
          <p:cNvPr id="148" name="TextBox 147"/>
          <p:cNvSpPr txBox="1"/>
          <p:nvPr/>
        </p:nvSpPr>
        <p:spPr>
          <a:xfrm>
            <a:off x="4104403" y="5949041"/>
            <a:ext cx="4885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Times"/>
                <a:cs typeface="Times"/>
              </a:rPr>
              <a:t>The spin frustration is released by the orbital ordering</a:t>
            </a:r>
            <a:endParaRPr lang="en-US" sz="2200" i="1" dirty="0">
              <a:solidFill>
                <a:srgbClr val="FF008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9091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  <a:effectLst/>
        </p:spPr>
        <p:txBody>
          <a:bodyPr>
            <a:noAutofit/>
          </a:bodyPr>
          <a:lstStyle/>
          <a:p>
            <a:r>
              <a:rPr lang="en-US" altLang="ja-JP" sz="4000" dirty="0" smtClean="0">
                <a:effectLst/>
                <a:latin typeface="Optima"/>
                <a:cs typeface="Optima"/>
              </a:rPr>
              <a:t>Above the 1/3 plateau</a:t>
            </a:r>
            <a:endParaRPr lang="en-US" sz="4000" baseline="-25000" dirty="0">
              <a:solidFill>
                <a:srgbClr val="FF0080"/>
              </a:solidFill>
              <a:effectLst/>
              <a:latin typeface="Optima"/>
              <a:cs typeface="Optim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7200" y="986552"/>
            <a:ext cx="5445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  <a:buClr>
                <a:schemeClr val="tx1"/>
              </a:buClr>
            </a:pPr>
            <a:r>
              <a:rPr lang="en-US" altLang="ja-JP" sz="2400" b="1" dirty="0" smtClean="0">
                <a:latin typeface="Times" charset="0"/>
                <a:ea typeface="Times" charset="0"/>
                <a:cs typeface="Times" charset="0"/>
              </a:rPr>
              <a:t>New player :             from each </a:t>
            </a:r>
            <a:r>
              <a:rPr lang="en-US" altLang="ja-JP" sz="2400" b="1" dirty="0" err="1" smtClean="0">
                <a:latin typeface="Times" charset="0"/>
                <a:ea typeface="Times" charset="0"/>
                <a:cs typeface="Times" charset="0"/>
              </a:rPr>
              <a:t>trimer</a:t>
            </a:r>
            <a:endParaRPr lang="en-US" altLang="ja-JP" sz="2400" b="1" dirty="0" smtClean="0"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37548" y="1432653"/>
            <a:ext cx="5544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solidFill>
                  <a:srgbClr val="FF0080"/>
                </a:solidFill>
                <a:latin typeface="Times" charset="0"/>
                <a:ea typeface="Times" charset="0"/>
                <a:cs typeface="Times" charset="0"/>
              </a:rPr>
              <a:t>Behaving as bosonic “holes” </a:t>
            </a:r>
            <a:r>
              <a:rPr lang="en-US" sz="2000" i="1" smtClean="0">
                <a:solidFill>
                  <a:srgbClr val="FF0080"/>
                </a:solidFill>
                <a:latin typeface="Times" charset="0"/>
                <a:ea typeface="Times" charset="0"/>
                <a:cs typeface="Times" charset="0"/>
              </a:rPr>
              <a:t>for pseudospins </a:t>
            </a:r>
            <a:endParaRPr lang="en-US" sz="2000" i="1" dirty="0">
              <a:solidFill>
                <a:srgbClr val="FF0080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720" y="1053495"/>
            <a:ext cx="771676" cy="385838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556192" y="1980372"/>
            <a:ext cx="3605583" cy="4221237"/>
            <a:chOff x="4556192" y="1282095"/>
            <a:chExt cx="4370091" cy="5116285"/>
          </a:xfrm>
        </p:grpSpPr>
        <p:grpSp>
          <p:nvGrpSpPr>
            <p:cNvPr id="31" name="Group 30"/>
            <p:cNvGrpSpPr/>
            <p:nvPr/>
          </p:nvGrpSpPr>
          <p:grpSpPr>
            <a:xfrm>
              <a:off x="4556192" y="1516237"/>
              <a:ext cx="4370091" cy="4882143"/>
              <a:chOff x="4039205" y="-574522"/>
              <a:chExt cx="7416800" cy="8285841"/>
            </a:xfrm>
          </p:grpSpPr>
          <p:pic>
            <p:nvPicPr>
              <p:cNvPr id="33" name="Picture 32" descr="TNN_3c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9205" y="3609219"/>
                <a:ext cx="7416800" cy="4102100"/>
              </a:xfrm>
              <a:prstGeom prst="rect">
                <a:avLst/>
              </a:prstGeom>
            </p:spPr>
          </p:pic>
          <p:pic>
            <p:nvPicPr>
              <p:cNvPr id="34" name="Picture 33" descr="TNN_3b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6915" y="-574522"/>
                <a:ext cx="7137400" cy="4064000"/>
              </a:xfrm>
              <a:prstGeom prst="rect">
                <a:avLst/>
              </a:prstGeom>
            </p:spPr>
          </p:pic>
        </p:grpSp>
        <p:sp>
          <p:nvSpPr>
            <p:cNvPr id="32" name="Rounded Rectangle 31"/>
            <p:cNvSpPr/>
            <p:nvPr/>
          </p:nvSpPr>
          <p:spPr>
            <a:xfrm flipH="1">
              <a:off x="7402286" y="1282095"/>
              <a:ext cx="725714" cy="4886476"/>
            </a:xfrm>
            <a:prstGeom prst="roundRect">
              <a:avLst>
                <a:gd name="adj" fmla="val 8046"/>
              </a:avLst>
            </a:prstGeom>
            <a:solidFill>
              <a:srgbClr val="FFFF00">
                <a:alpha val="15000"/>
              </a:srgbClr>
            </a:solidFill>
            <a:ln w="38100" cmpd="sng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34" descr="TNN_FIG4_domes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7" r="-1082"/>
          <a:stretch/>
        </p:blipFill>
        <p:spPr>
          <a:xfrm>
            <a:off x="244250" y="1554284"/>
            <a:ext cx="4330095" cy="507995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5578997" y="6108826"/>
            <a:ext cx="3449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solidFill>
                  <a:srgbClr val="FF0080"/>
                </a:solidFill>
                <a:latin typeface="Times" charset="0"/>
                <a:ea typeface="Times" charset="0"/>
                <a:cs typeface="Times" charset="0"/>
              </a:rPr>
              <a:t>Phase competition thru the “double-exchange</a:t>
            </a:r>
            <a:r>
              <a:rPr lang="en-US" sz="2000" i="1" smtClean="0">
                <a:solidFill>
                  <a:srgbClr val="FF0080"/>
                </a:solidFill>
                <a:latin typeface="Times" charset="0"/>
                <a:ea typeface="Times" charset="0"/>
                <a:cs typeface="Times" charset="0"/>
              </a:rPr>
              <a:t>” mechanism</a:t>
            </a:r>
            <a:endParaRPr lang="en-US" sz="2000" i="1" dirty="0">
              <a:solidFill>
                <a:srgbClr val="FF0080"/>
              </a:solidFill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328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  <a:effectLst/>
        </p:spPr>
        <p:txBody>
          <a:bodyPr>
            <a:noAutofit/>
          </a:bodyPr>
          <a:lstStyle/>
          <a:p>
            <a:r>
              <a:rPr lang="en-US" altLang="ja-JP" sz="4000" dirty="0" smtClean="0">
                <a:effectLst/>
                <a:latin typeface="Optima"/>
                <a:cs typeface="Optima"/>
              </a:rPr>
              <a:t>Summary</a:t>
            </a:r>
            <a:endParaRPr lang="en-US" sz="4000" baseline="-25000" dirty="0">
              <a:solidFill>
                <a:srgbClr val="FF0080"/>
              </a:solidFill>
              <a:effectLst/>
              <a:latin typeface="Optima"/>
              <a:cs typeface="Optim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" y="1065952"/>
            <a:ext cx="8404578" cy="130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200"/>
              </a:spcAft>
              <a:buClr>
                <a:schemeClr val="tx1"/>
              </a:buClr>
              <a:buFont typeface="Arial"/>
              <a:buChar char="•"/>
            </a:pPr>
            <a:r>
              <a:rPr lang="en-US" altLang="ja-JP" sz="2400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TNN.CH</a:t>
            </a:r>
            <a:r>
              <a:rPr lang="en-US" altLang="ja-JP" sz="2400" baseline="-25000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3</a:t>
            </a:r>
            <a:r>
              <a:rPr lang="en-US" altLang="ja-JP" sz="2400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CN</a:t>
            </a:r>
            <a:r>
              <a:rPr lang="en-US" altLang="ja-JP" sz="2400" dirty="0" smtClean="0">
                <a:latin typeface="Times"/>
                <a:ea typeface="小塚ゴシック Pr6N R"/>
                <a:cs typeface="Times"/>
              </a:rPr>
              <a:t> is a new multiferroic organic material where electric polarization arises from </a:t>
            </a:r>
            <a:r>
              <a:rPr lang="en-US" altLang="ja-JP" sz="2400" i="1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trimerized units</a:t>
            </a:r>
            <a:r>
              <a:rPr lang="en-US" altLang="ja-JP" sz="2400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 </a:t>
            </a:r>
            <a:r>
              <a:rPr lang="en-US" altLang="ja-JP" sz="2400" dirty="0" smtClean="0">
                <a:latin typeface="Times"/>
                <a:ea typeface="小塚ゴシック Pr6N R"/>
                <a:cs typeface="Times"/>
              </a:rPr>
              <a:t>driven by </a:t>
            </a:r>
            <a:r>
              <a:rPr lang="en-US" altLang="ja-JP" sz="2400" i="1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virtual electronic fluctuations</a:t>
            </a:r>
            <a:r>
              <a:rPr lang="en-US" altLang="ja-JP" sz="2400" dirty="0" smtClean="0">
                <a:latin typeface="Times"/>
                <a:ea typeface="小塚ゴシック Pr6N R"/>
                <a:cs typeface="Times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7200" y="2518469"/>
            <a:ext cx="8404578" cy="898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200"/>
              </a:spcAft>
              <a:buClr>
                <a:schemeClr val="tx1"/>
              </a:buClr>
              <a:buFont typeface="Arial"/>
              <a:buChar char="•"/>
            </a:pPr>
            <a:r>
              <a:rPr lang="en-US" altLang="ja-JP" sz="2400" smtClean="0">
                <a:latin typeface="Times"/>
                <a:ea typeface="小塚ゴシック Pr6N R"/>
                <a:cs typeface="Times"/>
              </a:rPr>
              <a:t>Locally, </a:t>
            </a:r>
            <a:r>
              <a:rPr lang="en-US" altLang="ja-JP" sz="2400" dirty="0" smtClean="0">
                <a:latin typeface="Times"/>
                <a:ea typeface="小塚ゴシック Pr6N R"/>
                <a:cs typeface="Times"/>
              </a:rPr>
              <a:t>electric polarization emerges due to </a:t>
            </a:r>
            <a:r>
              <a:rPr lang="en-US" altLang="ja-JP" sz="2400" i="1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3</a:t>
            </a:r>
            <a:r>
              <a:rPr lang="en-US" altLang="ja-JP" sz="2400" i="1" baseline="30000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rd</a:t>
            </a:r>
            <a:r>
              <a:rPr lang="en-US" altLang="ja-JP" sz="2400" i="1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 order perturbative processes in</a:t>
            </a:r>
            <a:r>
              <a:rPr lang="en-US" altLang="ja-JP" sz="2400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 </a:t>
            </a:r>
            <a:r>
              <a:rPr lang="en-US" altLang="ja-JP" sz="2400" i="1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t</a:t>
            </a:r>
            <a:r>
              <a:rPr lang="en-US" altLang="ja-JP" sz="2400" baseline="-25000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 </a:t>
            </a:r>
            <a:r>
              <a:rPr lang="en-US" altLang="ja-JP" sz="2400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/</a:t>
            </a:r>
            <a:r>
              <a:rPr lang="en-US" altLang="ja-JP" sz="2400" baseline="-25000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 </a:t>
            </a:r>
            <a:r>
              <a:rPr lang="en-US" altLang="ja-JP" sz="2400" i="1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U</a:t>
            </a:r>
            <a:r>
              <a:rPr lang="en-US" altLang="ja-JP" sz="2400" dirty="0" smtClean="0">
                <a:latin typeface="Times"/>
                <a:ea typeface="小塚ゴシック Pr6N R"/>
                <a:cs typeface="Times"/>
              </a:rPr>
              <a:t> within each trimer.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200" y="3564720"/>
            <a:ext cx="8404578" cy="1711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200"/>
              </a:spcAft>
              <a:buClr>
                <a:schemeClr val="tx1"/>
              </a:buClr>
              <a:buFont typeface="Arial"/>
              <a:buChar char="•"/>
            </a:pPr>
            <a:r>
              <a:rPr lang="en-US" altLang="ja-JP" sz="2400" dirty="0" smtClean="0">
                <a:latin typeface="Times"/>
                <a:ea typeface="小塚ゴシック Pr6N R"/>
                <a:cs typeface="Times"/>
              </a:rPr>
              <a:t>Weakly-coupled trimers are </a:t>
            </a:r>
            <a:r>
              <a:rPr lang="en-US" altLang="ja-JP" sz="2400" i="1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“spin-orbital”</a:t>
            </a:r>
            <a:r>
              <a:rPr lang="en-US" altLang="ja-JP" sz="2400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 </a:t>
            </a:r>
            <a:r>
              <a:rPr lang="en-US" altLang="ja-JP" sz="2400" i="1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systems</a:t>
            </a:r>
            <a:r>
              <a:rPr lang="en-US" altLang="ja-JP" sz="2400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 </a:t>
            </a:r>
            <a:r>
              <a:rPr lang="en-US" altLang="ja-JP" sz="2400" dirty="0" smtClean="0">
                <a:latin typeface="Times"/>
                <a:ea typeface="小塚ゴシック Pr6N R"/>
                <a:cs typeface="Times"/>
              </a:rPr>
              <a:t>where the spins affect the orbitals and vice versa. Therefore, the </a:t>
            </a:r>
            <a:r>
              <a:rPr lang="en-US" altLang="ja-JP" sz="2400" i="1" dirty="0" smtClean="0">
                <a:solidFill>
                  <a:srgbClr val="FF2F92"/>
                </a:solidFill>
                <a:latin typeface="Times"/>
                <a:ea typeface="小塚ゴシック Pr6N R"/>
                <a:cs typeface="Times"/>
              </a:rPr>
              <a:t>lattice structure of trimers is of crucial importance for realizing multiferroicity</a:t>
            </a:r>
            <a:r>
              <a:rPr lang="en-US" altLang="ja-JP" sz="2400" dirty="0" smtClean="0">
                <a:latin typeface="Times"/>
                <a:ea typeface="小塚ゴシック Pr6N R"/>
                <a:cs typeface="Times"/>
              </a:rPr>
              <a:t> and TNN has an ideal one</a:t>
            </a:r>
            <a:r>
              <a:rPr lang="en-US" altLang="ja-JP" sz="2400" dirty="0">
                <a:latin typeface="Times"/>
                <a:ea typeface="小塚ゴシック Pr6N R"/>
                <a:cs typeface="Times"/>
              </a:rPr>
              <a:t>.</a:t>
            </a:r>
            <a:endParaRPr lang="en-US" altLang="ja-JP" sz="2400" dirty="0" smtClean="0">
              <a:latin typeface="Times"/>
              <a:ea typeface="小塚ゴシック Pr6N R"/>
              <a:cs typeface="Time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3455" y="5705263"/>
            <a:ext cx="7897091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900" dirty="0" smtClean="0">
                <a:latin typeface="Optima"/>
                <a:ea typeface="小塚ゴシック Pr6N R"/>
                <a:cs typeface="Optima"/>
              </a:rPr>
              <a:t>Y. Kamiya</a:t>
            </a:r>
            <a:r>
              <a:rPr lang="en-US" altLang="en-US" sz="1900" dirty="0" smtClean="0">
                <a:latin typeface="Optima"/>
                <a:ea typeface="小塚ゴシック Pr6N R"/>
                <a:cs typeface="Optima"/>
              </a:rPr>
              <a:t> and Cristian Batista</a:t>
            </a:r>
            <a:r>
              <a:rPr lang="en-US" sz="1900" dirty="0" smtClean="0">
                <a:latin typeface="Optima"/>
                <a:ea typeface="小塚ゴシック Pr6N R"/>
                <a:cs typeface="Optima"/>
              </a:rPr>
              <a:t>, </a:t>
            </a:r>
            <a:r>
              <a:rPr lang="en-US" sz="1900" dirty="0">
                <a:latin typeface="Optima"/>
                <a:ea typeface="小塚ゴシック Pr6N R"/>
                <a:cs typeface="Optima"/>
              </a:rPr>
              <a:t>Phys. Rev. Lett. </a:t>
            </a:r>
            <a:r>
              <a:rPr lang="en-US" sz="1900" b="1" dirty="0" smtClean="0">
                <a:latin typeface="Optima"/>
                <a:ea typeface="小塚ゴシック Pr6N R"/>
                <a:cs typeface="Optima"/>
              </a:rPr>
              <a:t>108</a:t>
            </a:r>
            <a:r>
              <a:rPr lang="en-US" sz="1900" dirty="0" smtClean="0">
                <a:latin typeface="Optima"/>
                <a:ea typeface="小塚ゴシック Pr6N R"/>
                <a:cs typeface="Optima"/>
              </a:rPr>
              <a:t>, 097202 </a:t>
            </a:r>
            <a:r>
              <a:rPr lang="en-US" sz="1900" dirty="0">
                <a:latin typeface="Optima"/>
                <a:ea typeface="小塚ゴシック Pr6N R"/>
                <a:cs typeface="Optima"/>
              </a:rPr>
              <a:t>(</a:t>
            </a:r>
            <a:r>
              <a:rPr lang="en-US" sz="1900" dirty="0" smtClean="0">
                <a:latin typeface="Optima"/>
                <a:ea typeface="小塚ゴシック Pr6N R"/>
                <a:cs typeface="Optima"/>
              </a:rPr>
              <a:t>2012)</a:t>
            </a:r>
          </a:p>
          <a:p>
            <a:pPr>
              <a:spcAft>
                <a:spcPts val="300"/>
              </a:spcAft>
            </a:pPr>
            <a:r>
              <a:rPr lang="en-US" sz="1900" dirty="0" smtClean="0">
                <a:latin typeface="Optima"/>
                <a:ea typeface="小塚ゴシック Pr6N R"/>
                <a:cs typeface="Optima"/>
              </a:rPr>
              <a:t>Y. Kamiya</a:t>
            </a:r>
            <a:r>
              <a:rPr lang="en-US" sz="1900" i="1" dirty="0" smtClean="0">
                <a:latin typeface="Optima"/>
                <a:ea typeface="小塚ゴシック Pr6N R"/>
                <a:cs typeface="Optima"/>
              </a:rPr>
              <a:t> et al</a:t>
            </a:r>
            <a:r>
              <a:rPr lang="en-US" sz="1900" dirty="0" smtClean="0">
                <a:latin typeface="Optima"/>
                <a:ea typeface="小塚ゴシック Pr6N R"/>
                <a:cs typeface="Optima"/>
              </a:rPr>
              <a:t>.,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91576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  <a:effectLst/>
        </p:spPr>
        <p:txBody>
          <a:bodyPr>
            <a:noAutofit/>
          </a:bodyPr>
          <a:lstStyle/>
          <a:p>
            <a:r>
              <a:rPr lang="en-US" altLang="ja-JP" sz="4000" dirty="0" smtClean="0">
                <a:effectLst/>
                <a:latin typeface="Optima"/>
                <a:cs typeface="Optima"/>
              </a:rPr>
              <a:t>Collaborators</a:t>
            </a:r>
            <a:endParaRPr lang="en-US" sz="4000" baseline="-25000" dirty="0">
              <a:solidFill>
                <a:srgbClr val="FF0080"/>
              </a:solidFill>
              <a:effectLst/>
              <a:latin typeface="Optima"/>
              <a:cs typeface="Optim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975" y="1105532"/>
            <a:ext cx="7551433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Clr>
                <a:schemeClr val="tx1"/>
              </a:buClr>
              <a:buFont typeface="Lucida Grande"/>
              <a:buChar char="➤"/>
            </a:pPr>
            <a:r>
              <a:rPr lang="en-US" sz="2200" b="1" dirty="0" smtClean="0">
                <a:solidFill>
                  <a:srgbClr val="000000"/>
                </a:solidFill>
                <a:latin typeface="Optima"/>
                <a:cs typeface="Optima"/>
              </a:rPr>
              <a:t>Crystal synthesis and bulk measurements</a:t>
            </a:r>
          </a:p>
          <a:p>
            <a:pPr marL="914400" lvl="1" indent="-457200">
              <a:spcAft>
                <a:spcPts val="1200"/>
              </a:spcAft>
              <a:buClr>
                <a:schemeClr val="tx1"/>
              </a:buClr>
              <a:buFont typeface="Lucida Grande"/>
              <a:buChar char="—"/>
            </a:pP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K. Takada, H. Yamaguchi, T. Ono, </a:t>
            </a:r>
            <a:b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</a:b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and Y. </a:t>
            </a:r>
            <a:r>
              <a:rPr lang="en-US" sz="2000" dirty="0" err="1" smtClean="0">
                <a:solidFill>
                  <a:srgbClr val="000000"/>
                </a:solidFill>
                <a:latin typeface="Optima"/>
                <a:cs typeface="Optima"/>
              </a:rPr>
              <a:t>Hosokoshi</a:t>
            </a: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 (</a:t>
            </a:r>
            <a:r>
              <a:rPr lang="en-US" sz="2000" dirty="0">
                <a:solidFill>
                  <a:srgbClr val="000000"/>
                </a:solidFill>
                <a:latin typeface="Optima"/>
                <a:cs typeface="Optima"/>
              </a:rPr>
              <a:t>Osaka </a:t>
            </a: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Prefecture Univ)</a:t>
            </a:r>
          </a:p>
          <a:p>
            <a:pPr marL="457200" indent="-457200">
              <a:spcAft>
                <a:spcPts val="1200"/>
              </a:spcAft>
              <a:buClr>
                <a:schemeClr val="tx1"/>
              </a:buClr>
              <a:buFont typeface="Lucida Grande"/>
              <a:buChar char="➤"/>
            </a:pPr>
            <a:r>
              <a:rPr lang="en-US" sz="2200" b="1" dirty="0" smtClean="0">
                <a:solidFill>
                  <a:srgbClr val="000000"/>
                </a:solidFill>
                <a:latin typeface="Optima"/>
                <a:cs typeface="Optima"/>
              </a:rPr>
              <a:t>Additional bulk measurements</a:t>
            </a:r>
          </a:p>
          <a:p>
            <a:pPr lvl="2" indent="-457200">
              <a:spcAft>
                <a:spcPts val="600"/>
              </a:spcAft>
              <a:buClr>
                <a:schemeClr val="tx1"/>
              </a:buClr>
              <a:buFont typeface="Lucida Grande"/>
              <a:buChar char="—"/>
            </a:pP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C. P. Aoyama and Y. Takano (Univ of Florida)</a:t>
            </a:r>
          </a:p>
          <a:p>
            <a:pPr lvl="2" indent="-457200">
              <a:spcAft>
                <a:spcPts val="600"/>
              </a:spcAft>
              <a:buClr>
                <a:schemeClr val="tx1"/>
              </a:buClr>
              <a:buFont typeface="Lucida Grande"/>
              <a:buChar char="—"/>
            </a:pP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Y. Shimura and T. Sakakibara (ISSP)</a:t>
            </a:r>
          </a:p>
          <a:p>
            <a:pPr lvl="2" indent="-457200">
              <a:spcAft>
                <a:spcPts val="1200"/>
              </a:spcAft>
              <a:buClr>
                <a:schemeClr val="tx1"/>
              </a:buClr>
              <a:buFont typeface="Lucida Grande"/>
              <a:buChar char="—"/>
            </a:pP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Minseong Lee and Eun Sang Choi (NHMFL)</a:t>
            </a:r>
          </a:p>
          <a:p>
            <a:pPr marL="457200" indent="-457200">
              <a:spcAft>
                <a:spcPts val="1200"/>
              </a:spcAft>
              <a:buClr>
                <a:schemeClr val="tx1"/>
              </a:buClr>
              <a:buFont typeface="Lucida Grande"/>
              <a:buChar char="➤"/>
            </a:pPr>
            <a:r>
              <a:rPr lang="en-US" sz="2200" b="1" dirty="0">
                <a:solidFill>
                  <a:srgbClr val="000000"/>
                </a:solidFill>
                <a:latin typeface="Optima"/>
                <a:cs typeface="Optima"/>
              </a:rPr>
              <a:t>Theory</a:t>
            </a:r>
          </a:p>
          <a:p>
            <a:pPr marL="914400" lvl="1" indent="-457200">
              <a:spcAft>
                <a:spcPts val="600"/>
              </a:spcAft>
              <a:buClr>
                <a:schemeClr val="tx1"/>
              </a:buClr>
              <a:buFont typeface="Lucida Grande"/>
              <a:buChar char="—"/>
            </a:pPr>
            <a:r>
              <a:rPr lang="en-US" sz="2000" dirty="0">
                <a:solidFill>
                  <a:srgbClr val="000000"/>
                </a:solidFill>
                <a:latin typeface="Optima"/>
                <a:cs typeface="Optima"/>
              </a:rPr>
              <a:t>C. D. Batista (Univ of Tennessee and ORNL)</a:t>
            </a:r>
          </a:p>
          <a:p>
            <a:pPr marL="914400" lvl="1" indent="-457200">
              <a:spcAft>
                <a:spcPts val="600"/>
              </a:spcAft>
              <a:buClr>
                <a:schemeClr val="tx1"/>
              </a:buClr>
              <a:buFont typeface="Lucida Grande"/>
              <a:buChar char="—"/>
            </a:pPr>
            <a:r>
              <a:rPr lang="en-US" sz="2000" dirty="0">
                <a:solidFill>
                  <a:srgbClr val="000000"/>
                </a:solidFill>
                <a:latin typeface="Optima"/>
                <a:cs typeface="Optima"/>
              </a:rPr>
              <a:t>H. Nakano (Univ of Hyogo</a:t>
            </a:r>
            <a:r>
              <a:rPr lang="en-US" sz="2000" dirty="0" smtClean="0">
                <a:solidFill>
                  <a:srgbClr val="000000"/>
                </a:solidFill>
                <a:latin typeface="Optima"/>
                <a:cs typeface="Optima"/>
              </a:rPr>
              <a:t>)</a:t>
            </a:r>
          </a:p>
        </p:txBody>
      </p:sp>
      <p:pic>
        <p:nvPicPr>
          <p:cNvPr id="22" name="Picture 21" descr="hosokosh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533" y="996632"/>
            <a:ext cx="1224000" cy="12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 descr="takan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3643" r="5394" b="17054"/>
          <a:stretch/>
        </p:blipFill>
        <p:spPr>
          <a:xfrm>
            <a:off x="7178533" y="2489351"/>
            <a:ext cx="1224000" cy="1379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Group 15"/>
          <p:cNvGrpSpPr/>
          <p:nvPr/>
        </p:nvGrpSpPr>
        <p:grpSpPr>
          <a:xfrm>
            <a:off x="703209" y="5935775"/>
            <a:ext cx="7737583" cy="765117"/>
            <a:chOff x="205971" y="5861335"/>
            <a:chExt cx="8828373" cy="87297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36484" y="5936277"/>
              <a:ext cx="713050" cy="72309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09169" y="5936276"/>
              <a:ext cx="723094" cy="72309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91898" y="5936276"/>
              <a:ext cx="723095" cy="723095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41500" y="5936277"/>
              <a:ext cx="735349" cy="723093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62063" y="5911683"/>
              <a:ext cx="772281" cy="772281"/>
            </a:xfrm>
            <a:prstGeom prst="rect">
              <a:avLst/>
            </a:prstGeom>
          </p:spPr>
        </p:pic>
        <p:grpSp>
          <p:nvGrpSpPr>
            <p:cNvPr id="27" name="Group 26"/>
            <p:cNvGrpSpPr/>
            <p:nvPr/>
          </p:nvGrpSpPr>
          <p:grpSpPr>
            <a:xfrm>
              <a:off x="6674628" y="5861335"/>
              <a:ext cx="1027801" cy="872977"/>
              <a:chOff x="-90892" y="5273712"/>
              <a:chExt cx="1566217" cy="1330288"/>
            </a:xfrm>
          </p:grpSpPr>
          <p:pic>
            <p:nvPicPr>
              <p:cNvPr id="29" name="Picture 28" descr="ut_wrdmk_1color.pn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90892" y="5986102"/>
                <a:ext cx="1544745" cy="6178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</p:pic>
          <p:pic>
            <p:nvPicPr>
              <p:cNvPr id="30" name="Picture 29" descr="ornl_logo1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149" y="5273712"/>
                <a:ext cx="1223176" cy="636051"/>
              </a:xfrm>
              <a:prstGeom prst="rect">
                <a:avLst/>
              </a:prstGeom>
              <a:ln>
                <a:noFill/>
              </a:ln>
              <a:effectLst/>
            </p:spPr>
          </p:pic>
        </p:grpSp>
        <p:pic>
          <p:nvPicPr>
            <p:cNvPr id="28" name="Picture 27" descr="riken.gif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0279"/>
            <a:stretch/>
          </p:blipFill>
          <p:spPr>
            <a:xfrm>
              <a:off x="205971" y="5901824"/>
              <a:ext cx="775894" cy="791999"/>
            </a:xfrm>
            <a:prstGeom prst="rect">
              <a:avLst/>
            </a:prstGeom>
          </p:spPr>
        </p:pic>
      </p:grpSp>
      <p:pic>
        <p:nvPicPr>
          <p:cNvPr id="31" name="Picture 30" descr="IMGP0501.jpg"/>
          <p:cNvPicPr>
            <a:picLocks noChangeAspect="1"/>
          </p:cNvPicPr>
          <p:nvPr/>
        </p:nvPicPr>
        <p:blipFill>
          <a:blip r:embed="rId13"/>
          <a:srcRect l="57256" t="45500" r="21161" b="39047"/>
          <a:stretch>
            <a:fillRect/>
          </a:stretch>
        </p:blipFill>
        <p:spPr>
          <a:xfrm>
            <a:off x="7178533" y="4137608"/>
            <a:ext cx="1223999" cy="1168453"/>
          </a:xfrm>
          <a:prstGeom prst="rect">
            <a:avLst/>
          </a:prstGeom>
          <a:effectLst>
            <a:outerShdw blurRad="292100" dist="139700" dir="270000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87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19920"/>
            <a:ext cx="8686801" cy="1143000"/>
          </a:xfrm>
        </p:spPr>
        <p:txBody>
          <a:bodyPr>
            <a:noAutofit/>
          </a:bodyPr>
          <a:lstStyle/>
          <a:p>
            <a:r>
              <a:rPr lang="en-US" altLang="ja-JP" sz="3600" dirty="0" smtClean="0">
                <a:effectLst/>
                <a:latin typeface="Optima"/>
                <a:cs typeface="Optima"/>
              </a:rPr>
              <a:t>Vortex crystals in frustrated quantum magnets</a:t>
            </a:r>
            <a:endParaRPr lang="en-US" sz="3600" i="1" baseline="-25000" dirty="0">
              <a:effectLst/>
              <a:latin typeface="Optima"/>
              <a:cs typeface="Optim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90109" y="846152"/>
            <a:ext cx="5073071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solidFill>
                  <a:srgbClr val="000090"/>
                </a:solidFill>
                <a:latin typeface="Optima"/>
                <a:ea typeface="小塚ゴシック Pr6N R"/>
                <a:cs typeface="Optima"/>
              </a:rPr>
              <a:t>YK and Cristian Batista, PRX </a:t>
            </a:r>
            <a:r>
              <a:rPr lang="en-US" sz="1600" b="1" dirty="0" smtClean="0">
                <a:solidFill>
                  <a:srgbClr val="000090"/>
                </a:solidFill>
                <a:latin typeface="Optima"/>
                <a:ea typeface="小塚ゴシック Pr6N R"/>
                <a:cs typeface="Optima"/>
              </a:rPr>
              <a:t>4</a:t>
            </a:r>
            <a:r>
              <a:rPr lang="en-US" sz="1600" dirty="0" smtClean="0">
                <a:solidFill>
                  <a:srgbClr val="000090"/>
                </a:solidFill>
                <a:latin typeface="Optima"/>
                <a:ea typeface="小塚ゴシック Pr6N R"/>
                <a:cs typeface="Optima"/>
              </a:rPr>
              <a:t>, 011023 (2014)</a:t>
            </a:r>
            <a:endParaRPr lang="en-US" sz="1600" dirty="0">
              <a:solidFill>
                <a:srgbClr val="000090"/>
              </a:solidFill>
              <a:latin typeface="Optima"/>
              <a:cs typeface="Optima"/>
            </a:endParaRPr>
          </a:p>
        </p:txBody>
      </p:sp>
      <p:grpSp>
        <p:nvGrpSpPr>
          <p:cNvPr id="146" name="Group 145"/>
          <p:cNvGrpSpPr/>
          <p:nvPr/>
        </p:nvGrpSpPr>
        <p:grpSpPr>
          <a:xfrm>
            <a:off x="2743200" y="2405960"/>
            <a:ext cx="2145792" cy="2812215"/>
            <a:chOff x="4396375" y="3990920"/>
            <a:chExt cx="2145792" cy="2812215"/>
          </a:xfrm>
        </p:grpSpPr>
        <p:grpSp>
          <p:nvGrpSpPr>
            <p:cNvPr id="138" name="Group 31"/>
            <p:cNvGrpSpPr/>
            <p:nvPr/>
          </p:nvGrpSpPr>
          <p:grpSpPr>
            <a:xfrm>
              <a:off x="4576367" y="3990920"/>
              <a:ext cx="1469645" cy="1537684"/>
              <a:chOff x="724169" y="1133593"/>
              <a:chExt cx="2313573" cy="242068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9" name="Rectangle 3"/>
              <p:cNvSpPr>
                <a:spLocks noChangeAspect="1"/>
              </p:cNvSpPr>
              <p:nvPr/>
            </p:nvSpPr>
            <p:spPr>
              <a:xfrm>
                <a:off x="724169" y="1133593"/>
                <a:ext cx="2313573" cy="242068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en-US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140" name="Picture 4" descr="dispersion.tif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21540000">
                <a:off x="784372" y="1207968"/>
                <a:ext cx="2174953" cy="2269252"/>
              </a:xfrm>
              <a:prstGeom prst="rect">
                <a:avLst/>
              </a:prstGeom>
            </p:spPr>
          </p:pic>
        </p:grpSp>
        <p:grpSp>
          <p:nvGrpSpPr>
            <p:cNvPr id="143" name="Group 142"/>
            <p:cNvGrpSpPr/>
            <p:nvPr/>
          </p:nvGrpSpPr>
          <p:grpSpPr>
            <a:xfrm>
              <a:off x="4396375" y="5741044"/>
              <a:ext cx="2145792" cy="1062091"/>
              <a:chOff x="1883346" y="5960961"/>
              <a:chExt cx="2145792" cy="1062091"/>
            </a:xfrm>
          </p:grpSpPr>
          <p:sp>
            <p:nvSpPr>
              <p:cNvPr id="142" name="Rounded Rectangle 141"/>
              <p:cNvSpPr/>
              <p:nvPr/>
            </p:nvSpPr>
            <p:spPr>
              <a:xfrm>
                <a:off x="1883346" y="5960961"/>
                <a:ext cx="2060448" cy="1062091"/>
              </a:xfrm>
              <a:prstGeom prst="roundRect">
                <a:avLst>
                  <a:gd name="adj" fmla="val 9600"/>
                </a:avLst>
              </a:prstGeom>
              <a:solidFill>
                <a:srgbClr val="F2F2F2"/>
              </a:solidFill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1950296" y="6007487"/>
                <a:ext cx="207884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>
                    <a:schemeClr val="tx1"/>
                  </a:buClr>
                </a:pPr>
                <a:r>
                  <a:rPr lang="en-US" b="1" dirty="0" err="1">
                    <a:solidFill>
                      <a:srgbClr val="0432FF"/>
                    </a:solidFill>
                    <a:latin typeface="Optima"/>
                    <a:cs typeface="Optima"/>
                  </a:rPr>
                  <a:t>Triplon</a:t>
                </a:r>
                <a:r>
                  <a:rPr lang="en-US" b="1" dirty="0">
                    <a:solidFill>
                      <a:srgbClr val="0432FF"/>
                    </a:solidFill>
                    <a:latin typeface="Optima"/>
                    <a:cs typeface="Optima"/>
                  </a:rPr>
                  <a:t> </a:t>
                </a:r>
                <a:r>
                  <a:rPr lang="en-US" b="1" dirty="0" smtClean="0">
                    <a:solidFill>
                      <a:srgbClr val="0432FF"/>
                    </a:solidFill>
                    <a:latin typeface="Optima"/>
                    <a:cs typeface="Optima"/>
                  </a:rPr>
                  <a:t>dispersion w/ </a:t>
                </a:r>
                <a:r>
                  <a:rPr lang="en-US" b="1" i="1" dirty="0" smtClean="0">
                    <a:solidFill>
                      <a:srgbClr val="FF0080"/>
                    </a:solidFill>
                    <a:latin typeface="Optima"/>
                    <a:cs typeface="Optima"/>
                  </a:rPr>
                  <a:t>six</a:t>
                </a:r>
                <a:r>
                  <a:rPr lang="en-US" b="1" dirty="0" smtClean="0">
                    <a:solidFill>
                      <a:srgbClr val="0432FF"/>
                    </a:solidFill>
                    <a:latin typeface="Optima"/>
                    <a:cs typeface="Optima"/>
                  </a:rPr>
                  <a:t> minima ±Q</a:t>
                </a:r>
                <a:r>
                  <a:rPr lang="en-US" b="1" baseline="-25000" dirty="0" smtClean="0">
                    <a:solidFill>
                      <a:srgbClr val="0432FF"/>
                    </a:solidFill>
                    <a:latin typeface="Optima"/>
                    <a:cs typeface="Optima"/>
                  </a:rPr>
                  <a:t>1</a:t>
                </a:r>
                <a:r>
                  <a:rPr lang="en-US" b="1" dirty="0" smtClean="0">
                    <a:solidFill>
                      <a:srgbClr val="0432FF"/>
                    </a:solidFill>
                    <a:latin typeface="Optima"/>
                    <a:cs typeface="Optima"/>
                  </a:rPr>
                  <a:t>, ±Q</a:t>
                </a:r>
                <a:r>
                  <a:rPr lang="en-US" b="1" baseline="-25000" dirty="0" smtClean="0">
                    <a:solidFill>
                      <a:srgbClr val="0432FF"/>
                    </a:solidFill>
                    <a:latin typeface="Optima"/>
                    <a:cs typeface="Optima"/>
                  </a:rPr>
                  <a:t>2</a:t>
                </a:r>
                <a:r>
                  <a:rPr lang="en-US" b="1" dirty="0" smtClean="0">
                    <a:solidFill>
                      <a:srgbClr val="0432FF"/>
                    </a:solidFill>
                    <a:latin typeface="Optima"/>
                    <a:cs typeface="Optima"/>
                  </a:rPr>
                  <a:t>, ±Q</a:t>
                </a:r>
                <a:r>
                  <a:rPr lang="en-US" b="1" baseline="-25000" dirty="0" smtClean="0">
                    <a:solidFill>
                      <a:srgbClr val="0432FF"/>
                    </a:solidFill>
                    <a:latin typeface="Optima"/>
                    <a:cs typeface="Optima"/>
                  </a:rPr>
                  <a:t>3</a:t>
                </a:r>
              </a:p>
            </p:txBody>
          </p:sp>
        </p:grpSp>
      </p:grpSp>
      <p:sp>
        <p:nvSpPr>
          <p:cNvPr id="101" name="Rectangle 100"/>
          <p:cNvSpPr/>
          <p:nvPr/>
        </p:nvSpPr>
        <p:spPr>
          <a:xfrm>
            <a:off x="194689" y="1470251"/>
            <a:ext cx="16480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小塚ゴシック Pr6N R"/>
                <a:ea typeface="小塚ゴシック Pr6N R"/>
                <a:cs typeface="小塚ゴシック Pr6N R"/>
              </a:rPr>
              <a:t>Ba</a:t>
            </a:r>
            <a:r>
              <a:rPr lang="en-US" sz="2400" baseline="-25000" dirty="0" smtClean="0">
                <a:latin typeface="小塚ゴシック Pr6N R"/>
                <a:ea typeface="小塚ゴシック Pr6N R"/>
                <a:cs typeface="小塚ゴシック Pr6N R"/>
              </a:rPr>
              <a:t>3</a:t>
            </a:r>
            <a:r>
              <a:rPr lang="en-US" sz="2400" dirty="0" smtClean="0">
                <a:latin typeface="小塚ゴシック Pr6N R"/>
                <a:ea typeface="小塚ゴシック Pr6N R"/>
                <a:cs typeface="小塚ゴシック Pr6N R"/>
              </a:rPr>
              <a:t>Mn</a:t>
            </a:r>
            <a:r>
              <a:rPr lang="en-US" sz="2400" baseline="-25000" dirty="0" smtClean="0">
                <a:latin typeface="小塚ゴシック Pr6N R"/>
                <a:ea typeface="小塚ゴシック Pr6N R"/>
                <a:cs typeface="小塚ゴシック Pr6N R"/>
              </a:rPr>
              <a:t>2</a:t>
            </a:r>
            <a:r>
              <a:rPr lang="en-US" sz="2400" dirty="0" smtClean="0">
                <a:latin typeface="小塚ゴシック Pr6N R"/>
                <a:ea typeface="小塚ゴシック Pr6N R"/>
                <a:cs typeface="小塚ゴシック Pr6N R"/>
              </a:rPr>
              <a:t>O</a:t>
            </a:r>
            <a:r>
              <a:rPr lang="en-US" sz="2400" baseline="-25000" dirty="0" smtClean="0">
                <a:latin typeface="小塚ゴシック Pr6N R"/>
                <a:ea typeface="小塚ゴシック Pr6N R"/>
                <a:cs typeface="小塚ゴシック Pr6N R"/>
              </a:rPr>
              <a:t>8</a:t>
            </a:r>
            <a:endParaRPr lang="en-US" sz="2400" baseline="-25000" dirty="0"/>
          </a:p>
        </p:txBody>
      </p:sp>
      <p:grpSp>
        <p:nvGrpSpPr>
          <p:cNvPr id="51" name="Group 50"/>
          <p:cNvGrpSpPr/>
          <p:nvPr/>
        </p:nvGrpSpPr>
        <p:grpSpPr>
          <a:xfrm>
            <a:off x="365963" y="2056463"/>
            <a:ext cx="2363320" cy="3446680"/>
            <a:chOff x="365963" y="2214959"/>
            <a:chExt cx="2363320" cy="3446680"/>
          </a:xfrm>
        </p:grpSpPr>
        <p:pic>
          <p:nvPicPr>
            <p:cNvPr id="52" name="Picture 51" descr="lattice-02.jpg"/>
            <p:cNvPicPr>
              <a:picLocks noChangeAspect="1"/>
            </p:cNvPicPr>
            <p:nvPr/>
          </p:nvPicPr>
          <p:blipFill rotWithShape="1">
            <a:blip r:embed="rId4"/>
            <a:srcRect r="47101"/>
            <a:stretch/>
          </p:blipFill>
          <p:spPr>
            <a:xfrm>
              <a:off x="365963" y="2214959"/>
              <a:ext cx="2048053" cy="3446680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2373828" y="2472401"/>
              <a:ext cx="3513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319901" y="5005119"/>
              <a:ext cx="35137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414661" y="3269675"/>
              <a:ext cx="31462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B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205867" y="4146010"/>
              <a:ext cx="34809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8000"/>
                  </a:solidFill>
                </a:rPr>
                <a:t>C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462016"/>
            <a:ext cx="1153359" cy="122885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14272" y="1547192"/>
            <a:ext cx="3195503" cy="579523"/>
            <a:chOff x="1694688" y="1547192"/>
            <a:chExt cx="3195503" cy="579523"/>
          </a:xfrm>
        </p:grpSpPr>
        <p:sp>
          <p:nvSpPr>
            <p:cNvPr id="78" name="Rectangle 77"/>
            <p:cNvSpPr/>
            <p:nvPr/>
          </p:nvSpPr>
          <p:spPr>
            <a:xfrm>
              <a:off x="1694688" y="1547192"/>
              <a:ext cx="3195503" cy="317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 err="1" smtClean="0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Samulon</a:t>
              </a:r>
              <a:r>
                <a:rPr lang="en-US" sz="1300" dirty="0" smtClean="0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 </a:t>
              </a:r>
              <a:r>
                <a:rPr lang="en-US" sz="1300" i="1" dirty="0" smtClean="0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et al.</a:t>
              </a:r>
              <a:r>
                <a:rPr lang="en-US" sz="1300" dirty="0" smtClean="0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, PRB </a:t>
              </a:r>
              <a:r>
                <a:rPr lang="en-US" sz="1300" b="1" dirty="0" smtClean="0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77</a:t>
              </a:r>
              <a:r>
                <a:rPr lang="en-US" sz="1300" dirty="0" smtClean="0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, 214441 (2008)</a:t>
              </a:r>
              <a:endParaRPr lang="en-US" sz="1300" dirty="0">
                <a:solidFill>
                  <a:srgbClr val="000090"/>
                </a:solidFill>
                <a:latin typeface="Optima"/>
                <a:cs typeface="Optima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694688" y="1809320"/>
              <a:ext cx="3195503" cy="317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0000"/>
                </a:lnSpc>
              </a:pPr>
              <a:r>
                <a:rPr lang="en-US" sz="1300" dirty="0" smtClean="0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Stone </a:t>
              </a:r>
              <a:r>
                <a:rPr lang="en-US" sz="1300" i="1" dirty="0" smtClean="0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et al.</a:t>
              </a:r>
              <a:r>
                <a:rPr lang="en-US" sz="1300" dirty="0" smtClean="0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, PRL </a:t>
              </a:r>
              <a:r>
                <a:rPr lang="en-US" sz="1300" b="1" dirty="0" smtClean="0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100</a:t>
              </a:r>
              <a:r>
                <a:rPr lang="en-US" sz="1300" dirty="0" smtClean="0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, 237201 (2008)</a:t>
              </a:r>
              <a:endParaRPr lang="en-US" sz="1300" dirty="0">
                <a:solidFill>
                  <a:srgbClr val="000090"/>
                </a:solidFill>
                <a:latin typeface="Optima"/>
                <a:cs typeface="Optima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999232" y="4206240"/>
            <a:ext cx="5966814" cy="2651760"/>
            <a:chOff x="4108732" y="4699322"/>
            <a:chExt cx="4857314" cy="2158678"/>
          </a:xfrm>
        </p:grpSpPr>
        <p:grpSp>
          <p:nvGrpSpPr>
            <p:cNvPr id="81" name="Group 80"/>
            <p:cNvGrpSpPr>
              <a:grpSpLocks noChangeAspect="1"/>
            </p:cNvGrpSpPr>
            <p:nvPr/>
          </p:nvGrpSpPr>
          <p:grpSpPr>
            <a:xfrm>
              <a:off x="6275586" y="4699322"/>
              <a:ext cx="2690460" cy="2158678"/>
              <a:chOff x="915624" y="1936343"/>
              <a:chExt cx="2591282" cy="2079103"/>
            </a:xfrm>
          </p:grpSpPr>
          <p:sp>
            <p:nvSpPr>
              <p:cNvPr id="82" name="Rectangle 81"/>
              <p:cNvSpPr>
                <a:spLocks noChangeAspect="1"/>
              </p:cNvSpPr>
              <p:nvPr/>
            </p:nvSpPr>
            <p:spPr>
              <a:xfrm>
                <a:off x="924704" y="2166152"/>
                <a:ext cx="2573122" cy="1655393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>
                  <a:defRPr/>
                </a:pPr>
                <a:endParaRPr lang="en-US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83" name="Picture 82" descr="fig__state-8_small-Q__kappa_1__Theta_Pi__Phi0_3.83333-in-pi__alt__rhotot_0.25_.tif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5624" y="1936343"/>
                <a:ext cx="2591282" cy="207910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84" name="Picture 83" descr="Untitled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8732" y="5989137"/>
              <a:ext cx="2067983" cy="685660"/>
            </a:xfrm>
            <a:prstGeom prst="rect">
              <a:avLst/>
            </a:prstGeom>
          </p:spPr>
        </p:pic>
      </p:grpSp>
      <p:sp>
        <p:nvSpPr>
          <p:cNvPr id="86" name="TextBox 85"/>
          <p:cNvSpPr txBox="1"/>
          <p:nvPr/>
        </p:nvSpPr>
        <p:spPr>
          <a:xfrm>
            <a:off x="1774236" y="5323509"/>
            <a:ext cx="2016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小塚ゴシック Pr6N R"/>
                <a:ea typeface="小塚ゴシック Pr6N R"/>
                <a:cs typeface="小塚ゴシック Pr6N R"/>
              </a:rPr>
              <a:t>Mn</a:t>
            </a:r>
            <a:r>
              <a:rPr lang="en-US" sz="2000" baseline="30000" dirty="0" smtClean="0">
                <a:latin typeface="小塚ゴシック Pr6N R"/>
                <a:ea typeface="小塚ゴシック Pr6N R"/>
                <a:cs typeface="小塚ゴシック Pr6N R"/>
              </a:rPr>
              <a:t>5+</a:t>
            </a:r>
            <a:r>
              <a:rPr lang="en-US" sz="2000" dirty="0" smtClean="0">
                <a:latin typeface="小塚ゴシック Pr6N R"/>
                <a:ea typeface="小塚ゴシック Pr6N R"/>
                <a:cs typeface="小塚ゴシック Pr6N R"/>
              </a:rPr>
              <a:t> (3d</a:t>
            </a:r>
            <a:r>
              <a:rPr lang="en-US" sz="2000" baseline="30000" dirty="0" smtClean="0">
                <a:latin typeface="小塚ゴシック Pr6N R"/>
                <a:ea typeface="小塚ゴシック Pr6N R"/>
                <a:cs typeface="小塚ゴシック Pr6N R"/>
              </a:rPr>
              <a:t>2</a:t>
            </a:r>
            <a:r>
              <a:rPr lang="en-US" sz="2000" dirty="0" smtClean="0">
                <a:latin typeface="小塚ゴシック Pr6N R"/>
                <a:ea typeface="小塚ゴシック Pr6N R"/>
                <a:cs typeface="小塚ゴシック Pr6N R"/>
              </a:rPr>
              <a:t>; S=1)</a:t>
            </a:r>
            <a:endParaRPr lang="en-US" sz="2000" dirty="0">
              <a:latin typeface="小塚ゴシック Pr6N R"/>
              <a:ea typeface="小塚ゴシック Pr6N R"/>
              <a:cs typeface="小塚ゴシック Pr6N R"/>
            </a:endParaRPr>
          </a:p>
        </p:txBody>
      </p:sp>
      <p:sp>
        <p:nvSpPr>
          <p:cNvPr id="87" name="Oval 86"/>
          <p:cNvSpPr/>
          <p:nvPr/>
        </p:nvSpPr>
        <p:spPr>
          <a:xfrm>
            <a:off x="1493689" y="5175219"/>
            <a:ext cx="324434" cy="324434"/>
          </a:xfrm>
          <a:prstGeom prst="ellipse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4730793" y="1490993"/>
            <a:ext cx="4311608" cy="2447022"/>
            <a:chOff x="4730793" y="1490993"/>
            <a:chExt cx="4311608" cy="2447022"/>
          </a:xfrm>
        </p:grpSpPr>
        <p:grpSp>
          <p:nvGrpSpPr>
            <p:cNvPr id="8" name="Group 7"/>
            <p:cNvGrpSpPr/>
            <p:nvPr/>
          </p:nvGrpSpPr>
          <p:grpSpPr>
            <a:xfrm>
              <a:off x="4730793" y="1490993"/>
              <a:ext cx="4311608" cy="2447022"/>
              <a:chOff x="4742985" y="1832369"/>
              <a:chExt cx="4311608" cy="2447022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4742985" y="1851104"/>
                <a:ext cx="4293220" cy="2428287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</a:ln>
              <a:effectLst>
                <a:glow rad="63500">
                  <a:schemeClr val="bg1">
                    <a:lumMod val="50000"/>
                    <a:alpha val="40000"/>
                  </a:schemeClr>
                </a:glo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l Sans MT"/>
                  <a:ea typeface=""/>
                  <a:cs typeface=""/>
                </a:endParaRPr>
              </a:p>
            </p:txBody>
          </p:sp>
          <p:grpSp>
            <p:nvGrpSpPr>
              <p:cNvPr id="120" name="Group 119"/>
              <p:cNvGrpSpPr/>
              <p:nvPr/>
            </p:nvGrpSpPr>
            <p:grpSpPr>
              <a:xfrm>
                <a:off x="5462159" y="3095049"/>
                <a:ext cx="3412202" cy="973004"/>
                <a:chOff x="4563036" y="1443318"/>
                <a:chExt cx="3412202" cy="973004"/>
              </a:xfrm>
            </p:grpSpPr>
            <p:pic>
              <p:nvPicPr>
                <p:cNvPr id="121" name="Picture 120"/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73984"/>
                <a:stretch/>
              </p:blipFill>
              <p:spPr>
                <a:xfrm>
                  <a:off x="5680636" y="1627095"/>
                  <a:ext cx="1715247" cy="753034"/>
                </a:xfrm>
                <a:prstGeom prst="rect">
                  <a:avLst/>
                </a:prstGeom>
              </p:spPr>
            </p:pic>
            <p:grpSp>
              <p:nvGrpSpPr>
                <p:cNvPr id="122" name="Group 121"/>
                <p:cNvGrpSpPr/>
                <p:nvPr/>
              </p:nvGrpSpPr>
              <p:grpSpPr>
                <a:xfrm>
                  <a:off x="4563036" y="1443318"/>
                  <a:ext cx="3307976" cy="936811"/>
                  <a:chOff x="4737847" y="1308848"/>
                  <a:chExt cx="3307976" cy="936811"/>
                </a:xfrm>
              </p:grpSpPr>
              <p:cxnSp>
                <p:nvCxnSpPr>
                  <p:cNvPr id="130" name="Straight Arrow Connector 129"/>
                  <p:cNvCxnSpPr/>
                  <p:nvPr/>
                </p:nvCxnSpPr>
                <p:spPr>
                  <a:xfrm>
                    <a:off x="4737847" y="2245659"/>
                    <a:ext cx="3307976" cy="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Arrow Connector 130"/>
                  <p:cNvCxnSpPr/>
                  <p:nvPr/>
                </p:nvCxnSpPr>
                <p:spPr>
                  <a:xfrm flipV="1">
                    <a:off x="4737847" y="1308848"/>
                    <a:ext cx="0" cy="93681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3" name="TextBox 122"/>
                <p:cNvSpPr txBox="1"/>
                <p:nvPr/>
              </p:nvSpPr>
              <p:spPr>
                <a:xfrm>
                  <a:off x="7611036" y="1990165"/>
                  <a:ext cx="36420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i="1" dirty="0" smtClean="0">
                      <a:latin typeface="Times" charset="0"/>
                      <a:ea typeface="Times" charset="0"/>
                      <a:cs typeface="Times" charset="0"/>
                    </a:rPr>
                    <a:t>H</a:t>
                  </a:r>
                  <a:endParaRPr lang="en-US" i="1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  <p:sp>
              <p:nvSpPr>
                <p:cNvPr id="125" name="TextBox 124"/>
                <p:cNvSpPr txBox="1"/>
                <p:nvPr/>
              </p:nvSpPr>
              <p:spPr>
                <a:xfrm>
                  <a:off x="5127779" y="1577148"/>
                  <a:ext cx="8322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i="1" dirty="0" smtClean="0">
                      <a:solidFill>
                        <a:srgbClr val="FF0080"/>
                      </a:solidFill>
                      <a:latin typeface="Times" charset="0"/>
                      <a:ea typeface="Times" charset="0"/>
                      <a:cs typeface="Times" charset="0"/>
                    </a:rPr>
                    <a:t>H</a:t>
                  </a:r>
                  <a:r>
                    <a:rPr lang="en-US" dirty="0" smtClean="0">
                      <a:solidFill>
                        <a:srgbClr val="FF0080"/>
                      </a:solidFill>
                      <a:latin typeface="Times" charset="0"/>
                      <a:ea typeface="Times" charset="0"/>
                      <a:cs typeface="Times" charset="0"/>
                    </a:rPr>
                    <a:t> = </a:t>
                  </a:r>
                  <a:r>
                    <a:rPr lang="en-US" i="1" dirty="0" err="1" smtClean="0">
                      <a:solidFill>
                        <a:srgbClr val="FF0080"/>
                      </a:solidFill>
                      <a:latin typeface="Times" charset="0"/>
                      <a:ea typeface="Times" charset="0"/>
                      <a:cs typeface="Times" charset="0"/>
                    </a:rPr>
                    <a:t>H</a:t>
                  </a:r>
                  <a:r>
                    <a:rPr lang="en-US" i="1" baseline="-25000" dirty="0" err="1" smtClean="0">
                      <a:solidFill>
                        <a:srgbClr val="FF0080"/>
                      </a:solidFill>
                      <a:latin typeface="Times" charset="0"/>
                      <a:ea typeface="Times" charset="0"/>
                      <a:cs typeface="Times" charset="0"/>
                    </a:rPr>
                    <a:t>c</a:t>
                  </a:r>
                  <a:endParaRPr lang="en-US" i="1" baseline="-25000" dirty="0">
                    <a:solidFill>
                      <a:srgbClr val="FF0080"/>
                    </a:solidFill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  <p:cxnSp>
              <p:nvCxnSpPr>
                <p:cNvPr id="126" name="Straight Arrow Connector 125"/>
                <p:cNvCxnSpPr/>
                <p:nvPr/>
              </p:nvCxnSpPr>
              <p:spPr>
                <a:xfrm flipH="1" flipV="1">
                  <a:off x="5669280" y="1965064"/>
                  <a:ext cx="141426" cy="322643"/>
                </a:xfrm>
                <a:prstGeom prst="straightConnector1">
                  <a:avLst/>
                </a:prstGeom>
                <a:ln>
                  <a:solidFill>
                    <a:srgbClr val="FF0080"/>
                  </a:solidFill>
                  <a:headEnd type="arrow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Oval 126"/>
                <p:cNvSpPr/>
                <p:nvPr/>
              </p:nvSpPr>
              <p:spPr>
                <a:xfrm>
                  <a:off x="5798211" y="2337844"/>
                  <a:ext cx="78478" cy="78478"/>
                </a:xfrm>
                <a:prstGeom prst="ellipse">
                  <a:avLst/>
                </a:prstGeom>
                <a:solidFill>
                  <a:srgbClr val="FF0080"/>
                </a:solidFill>
                <a:ln>
                  <a:solidFill>
                    <a:srgbClr val="FF008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TextBox 127"/>
                <p:cNvSpPr txBox="1"/>
                <p:nvPr/>
              </p:nvSpPr>
              <p:spPr>
                <a:xfrm>
                  <a:off x="6049901" y="2005898"/>
                  <a:ext cx="98616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i="1" dirty="0" smtClean="0">
                      <a:latin typeface="Times" charset="0"/>
                      <a:ea typeface="Times" charset="0"/>
                      <a:cs typeface="Times" charset="0"/>
                    </a:rPr>
                    <a:t>XY </a:t>
                  </a:r>
                  <a:r>
                    <a:rPr lang="en-US" sz="1400" dirty="0" smtClean="0">
                      <a:latin typeface="Times" charset="0"/>
                      <a:ea typeface="Times" charset="0"/>
                      <a:cs typeface="Times" charset="0"/>
                    </a:rPr>
                    <a:t>ordered</a:t>
                  </a:r>
                  <a:endParaRPr lang="en-US" sz="1400" baseline="-250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  <p:sp>
              <p:nvSpPr>
                <p:cNvPr id="129" name="TextBox 128"/>
                <p:cNvSpPr txBox="1"/>
                <p:nvPr/>
              </p:nvSpPr>
              <p:spPr>
                <a:xfrm>
                  <a:off x="4597229" y="1850789"/>
                  <a:ext cx="1023037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latin typeface="Times" charset="0"/>
                      <a:ea typeface="Times" charset="0"/>
                      <a:cs typeface="Times" charset="0"/>
                    </a:rPr>
                    <a:t>quantum </a:t>
                  </a:r>
                  <a:br>
                    <a:rPr lang="en-US" sz="1400" dirty="0" smtClean="0">
                      <a:latin typeface="Times" charset="0"/>
                      <a:ea typeface="Times" charset="0"/>
                      <a:cs typeface="Times" charset="0"/>
                    </a:rPr>
                  </a:br>
                  <a:r>
                    <a:rPr lang="en-US" sz="1400" dirty="0" smtClean="0">
                      <a:latin typeface="Times" charset="0"/>
                      <a:ea typeface="Times" charset="0"/>
                      <a:cs typeface="Times" charset="0"/>
                    </a:rPr>
                    <a:t>paramagnet</a:t>
                  </a:r>
                  <a:endParaRPr lang="en-US" sz="1400" baseline="-25000" dirty="0"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  <p:grpSp>
            <p:nvGrpSpPr>
              <p:cNvPr id="149" name="Group 148"/>
              <p:cNvGrpSpPr/>
              <p:nvPr/>
            </p:nvGrpSpPr>
            <p:grpSpPr>
              <a:xfrm>
                <a:off x="4778484" y="1832369"/>
                <a:ext cx="4276109" cy="1313167"/>
                <a:chOff x="2694681" y="2205744"/>
                <a:chExt cx="5248789" cy="1611871"/>
              </a:xfrm>
            </p:grpSpPr>
            <p:pic>
              <p:nvPicPr>
                <p:cNvPr id="119" name="Picture 118"/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9520" b="10206"/>
                <a:stretch/>
              </p:blipFill>
              <p:spPr>
                <a:xfrm>
                  <a:off x="2781107" y="2205744"/>
                  <a:ext cx="5162363" cy="1611871"/>
                </a:xfrm>
                <a:prstGeom prst="rect">
                  <a:avLst/>
                </a:prstGeom>
              </p:spPr>
            </p:pic>
            <p:sp>
              <p:nvSpPr>
                <p:cNvPr id="148" name="TextBox 147"/>
                <p:cNvSpPr txBox="1"/>
                <p:nvPr/>
              </p:nvSpPr>
              <p:spPr>
                <a:xfrm>
                  <a:off x="2694681" y="2313440"/>
                  <a:ext cx="1125882" cy="4155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600" dirty="0" smtClean="0">
                      <a:solidFill>
                        <a:srgbClr val="A9478C"/>
                      </a:solidFill>
                      <a:latin typeface="Times" charset="0"/>
                      <a:ea typeface="Times" charset="0"/>
                      <a:cs typeface="Times" charset="0"/>
                    </a:rPr>
                    <a:t>“</a:t>
                  </a:r>
                  <a:r>
                    <a:rPr lang="en-US" sz="1600" dirty="0" err="1" smtClean="0">
                      <a:solidFill>
                        <a:srgbClr val="A9478C"/>
                      </a:solidFill>
                      <a:latin typeface="Times" charset="0"/>
                      <a:ea typeface="Times" charset="0"/>
                      <a:cs typeface="Times" charset="0"/>
                    </a:rPr>
                    <a:t>triplon</a:t>
                  </a:r>
                  <a:r>
                    <a:rPr lang="en-US" sz="1600" dirty="0" smtClean="0">
                      <a:solidFill>
                        <a:srgbClr val="A9478C"/>
                      </a:solidFill>
                      <a:latin typeface="Times" charset="0"/>
                      <a:ea typeface="Times" charset="0"/>
                      <a:cs typeface="Times" charset="0"/>
                    </a:rPr>
                    <a:t>”</a:t>
                  </a:r>
                  <a:endParaRPr lang="en-US" sz="1600" dirty="0">
                    <a:solidFill>
                      <a:srgbClr val="A9478C"/>
                    </a:solidFill>
                    <a:latin typeface="Times" charset="0"/>
                    <a:ea typeface="Times" charset="0"/>
                    <a:cs typeface="Times" charset="0"/>
                  </a:endParaRPr>
                </a:p>
              </p:txBody>
            </p:sp>
          </p:grpSp>
        </p:grpSp>
        <p:sp>
          <p:nvSpPr>
            <p:cNvPr id="90" name="TextBox 89"/>
            <p:cNvSpPr txBox="1"/>
            <p:nvPr/>
          </p:nvSpPr>
          <p:spPr>
            <a:xfrm>
              <a:off x="5063104" y="267919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Times" charset="0"/>
                  <a:ea typeface="Times" charset="0"/>
                  <a:cs typeface="Times" charset="0"/>
                </a:rPr>
                <a:t>T</a:t>
              </a:r>
              <a:endParaRPr lang="en-US" i="1" dirty="0">
                <a:latin typeface="Times" charset="0"/>
                <a:ea typeface="Times" charset="0"/>
                <a:cs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326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219920"/>
            <a:ext cx="8394570" cy="1143000"/>
          </a:xfrm>
        </p:spPr>
        <p:txBody>
          <a:bodyPr>
            <a:noAutofit/>
          </a:bodyPr>
          <a:lstStyle/>
          <a:p>
            <a:r>
              <a:rPr lang="en-US" altLang="ja-JP" sz="3600" dirty="0" smtClean="0">
                <a:effectLst/>
                <a:latin typeface="Optima"/>
                <a:cs typeface="Optima"/>
              </a:rPr>
              <a:t>Flux-loop (de)confinement in the 3D Kitaev/toric code model</a:t>
            </a:r>
            <a:endParaRPr lang="en-US" sz="3600" i="1" baseline="-25000" dirty="0">
              <a:effectLst/>
              <a:latin typeface="Optima"/>
              <a:cs typeface="Optim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63214" y="967175"/>
            <a:ext cx="5073071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solidFill>
                  <a:srgbClr val="000090"/>
                </a:solidFill>
                <a:latin typeface="Optima"/>
                <a:ea typeface="小塚ゴシック Pr6N R"/>
                <a:cs typeface="Optima"/>
              </a:rPr>
              <a:t>YK, Y. Kato, J. </a:t>
            </a:r>
            <a:r>
              <a:rPr lang="en-US" sz="1600" dirty="0" err="1" smtClean="0">
                <a:solidFill>
                  <a:srgbClr val="000090"/>
                </a:solidFill>
                <a:latin typeface="Optima"/>
                <a:ea typeface="小塚ゴシック Pr6N R"/>
                <a:cs typeface="Optima"/>
              </a:rPr>
              <a:t>Nasu</a:t>
            </a:r>
            <a:r>
              <a:rPr lang="en-US" sz="1600" dirty="0" smtClean="0">
                <a:solidFill>
                  <a:srgbClr val="000090"/>
                </a:solidFill>
                <a:latin typeface="Optima"/>
                <a:ea typeface="小塚ゴシック Pr6N R"/>
                <a:cs typeface="Optima"/>
              </a:rPr>
              <a:t> and Y. </a:t>
            </a:r>
            <a:r>
              <a:rPr lang="en-US" sz="1600" dirty="0" err="1" smtClean="0">
                <a:solidFill>
                  <a:srgbClr val="000090"/>
                </a:solidFill>
                <a:latin typeface="Optima"/>
                <a:ea typeface="小塚ゴシック Pr6N R"/>
                <a:cs typeface="Optima"/>
              </a:rPr>
              <a:t>Motome</a:t>
            </a:r>
            <a:r>
              <a:rPr lang="en-US" sz="1600" dirty="0" smtClean="0">
                <a:solidFill>
                  <a:srgbClr val="000090"/>
                </a:solidFill>
                <a:latin typeface="Optima"/>
                <a:ea typeface="小塚ゴシック Pr6N R"/>
                <a:cs typeface="Optima"/>
              </a:rPr>
              <a:t>, </a:t>
            </a:r>
            <a:br>
              <a:rPr lang="en-US" sz="1600" dirty="0" smtClean="0">
                <a:solidFill>
                  <a:srgbClr val="000090"/>
                </a:solidFill>
                <a:latin typeface="Optima"/>
                <a:ea typeface="小塚ゴシック Pr6N R"/>
                <a:cs typeface="Optima"/>
              </a:rPr>
            </a:br>
            <a:r>
              <a:rPr lang="en-US" sz="1600" dirty="0" smtClean="0">
                <a:solidFill>
                  <a:srgbClr val="000090"/>
                </a:solidFill>
                <a:latin typeface="Optima"/>
                <a:ea typeface="小塚ゴシック Pr6N R"/>
                <a:cs typeface="Optima"/>
              </a:rPr>
              <a:t>PRB </a:t>
            </a:r>
            <a:r>
              <a:rPr lang="en-US" sz="1600" b="1" dirty="0" smtClean="0">
                <a:solidFill>
                  <a:srgbClr val="000090"/>
                </a:solidFill>
                <a:latin typeface="Optima"/>
                <a:ea typeface="小塚ゴシック Pr6N R"/>
                <a:cs typeface="Optima"/>
              </a:rPr>
              <a:t>92</a:t>
            </a:r>
            <a:r>
              <a:rPr lang="en-US" sz="1600" dirty="0" smtClean="0">
                <a:solidFill>
                  <a:srgbClr val="000090"/>
                </a:solidFill>
                <a:latin typeface="Optima"/>
                <a:ea typeface="小塚ゴシック Pr6N R"/>
                <a:cs typeface="Optima"/>
              </a:rPr>
              <a:t>, 100403(R) (2015)</a:t>
            </a:r>
            <a:endParaRPr lang="en-US" sz="1600" dirty="0">
              <a:solidFill>
                <a:srgbClr val="000090"/>
              </a:solidFill>
              <a:latin typeface="Optima"/>
              <a:cs typeface="Optima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37744" y="1668601"/>
            <a:ext cx="4207406" cy="3336364"/>
            <a:chOff x="237744" y="1668601"/>
            <a:chExt cx="4207406" cy="3336364"/>
          </a:xfrm>
        </p:grpSpPr>
        <p:pic>
          <p:nvPicPr>
            <p:cNvPr id="53" name="Picture 52" descr="Untitled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33" r="48187"/>
            <a:stretch/>
          </p:blipFill>
          <p:spPr>
            <a:xfrm>
              <a:off x="237744" y="2027490"/>
              <a:ext cx="4207406" cy="2632034"/>
            </a:xfrm>
            <a:prstGeom prst="rect">
              <a:avLst/>
            </a:prstGeom>
          </p:spPr>
        </p:pic>
        <p:sp>
          <p:nvSpPr>
            <p:cNvPr id="54" name="Rectangle 53"/>
            <p:cNvSpPr/>
            <p:nvPr/>
          </p:nvSpPr>
          <p:spPr>
            <a:xfrm>
              <a:off x="885654" y="1668601"/>
              <a:ext cx="33778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1" dirty="0" err="1" smtClean="0">
                  <a:latin typeface="Optima"/>
                  <a:ea typeface="小塚ゴシック Pr6N R"/>
                  <a:cs typeface="Optima"/>
                </a:rPr>
                <a:t>Hyperhoneycomb</a:t>
              </a:r>
              <a:r>
                <a:rPr lang="en-US" altLang="ja-JP" b="1" dirty="0" smtClean="0">
                  <a:latin typeface="Optima"/>
                  <a:ea typeface="小塚ゴシック Pr6N R"/>
                  <a:cs typeface="Optima"/>
                </a:rPr>
                <a:t> Kitaev model</a:t>
              </a:r>
              <a:endParaRPr lang="en-US" dirty="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83464" y="4666411"/>
              <a:ext cx="374904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J</a:t>
              </a:r>
              <a:r>
                <a:rPr lang="en-US" sz="1600" dirty="0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. </a:t>
              </a:r>
              <a:r>
                <a:rPr lang="en-US" sz="1600" dirty="0" err="1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Nasu</a:t>
              </a:r>
              <a:r>
                <a:rPr lang="en-US" sz="1600" dirty="0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 </a:t>
              </a:r>
              <a:r>
                <a:rPr lang="en-US" sz="1600" i="1" dirty="0" smtClean="0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et al</a:t>
              </a:r>
              <a:r>
                <a:rPr lang="en-US" sz="1600" dirty="0" smtClean="0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., PRL </a:t>
              </a:r>
              <a:r>
                <a:rPr lang="en-US" sz="1600" b="1" dirty="0" smtClean="0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113</a:t>
              </a:r>
              <a:r>
                <a:rPr lang="en-US" sz="1600" dirty="0" smtClean="0">
                  <a:solidFill>
                    <a:srgbClr val="000090"/>
                  </a:solidFill>
                  <a:latin typeface="Optima"/>
                  <a:ea typeface="小塚ゴシック Pr6N R"/>
                  <a:cs typeface="Optima"/>
                </a:rPr>
                <a:t>, 197205 (2014)</a:t>
              </a:r>
              <a:endParaRPr lang="en-US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423103" y="1668601"/>
            <a:ext cx="4611169" cy="5109914"/>
            <a:chOff x="4423103" y="1668601"/>
            <a:chExt cx="4611169" cy="5109914"/>
          </a:xfrm>
        </p:grpSpPr>
        <p:pic>
          <p:nvPicPr>
            <p:cNvPr id="59" name="Picture 58" descr="toric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5801" y="5235474"/>
              <a:ext cx="2498471" cy="1543041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4423103" y="2018632"/>
              <a:ext cx="4606425" cy="3293467"/>
              <a:chOff x="4295087" y="1643688"/>
              <a:chExt cx="4606425" cy="3293467"/>
            </a:xfrm>
          </p:grpSpPr>
          <p:pic>
            <p:nvPicPr>
              <p:cNvPr id="50" name="Picture 49" descr="toric_FIG2_PHASE_DIAGRAMS_v2.eps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3313"/>
              <a:stretch/>
            </p:blipFill>
            <p:spPr>
              <a:xfrm>
                <a:off x="4295087" y="1643688"/>
                <a:ext cx="4606425" cy="2864517"/>
              </a:xfrm>
              <a:prstGeom prst="rect">
                <a:avLst/>
              </a:prstGeom>
            </p:spPr>
          </p:pic>
          <p:pic>
            <p:nvPicPr>
              <p:cNvPr id="51" name="Picture 50" descr="toric_FIG2_PHASE_DIAGRAMS_v2.eps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640"/>
              <a:stretch/>
            </p:blipFill>
            <p:spPr>
              <a:xfrm>
                <a:off x="4295087" y="4464169"/>
                <a:ext cx="4606425" cy="472986"/>
              </a:xfrm>
              <a:prstGeom prst="rect">
                <a:avLst/>
              </a:prstGeom>
            </p:spPr>
          </p:pic>
        </p:grpSp>
        <p:sp>
          <p:nvSpPr>
            <p:cNvPr id="57" name="Rectangle 56"/>
            <p:cNvSpPr/>
            <p:nvPr/>
          </p:nvSpPr>
          <p:spPr>
            <a:xfrm>
              <a:off x="5266226" y="1668601"/>
              <a:ext cx="33393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b="1" dirty="0" smtClean="0">
                  <a:latin typeface="Optima"/>
                  <a:ea typeface="小塚ゴシック Pr6N R"/>
                  <a:cs typeface="Optima"/>
                </a:rPr>
                <a:t>Extended 3D toric code (QMC)</a:t>
              </a:r>
              <a:endParaRPr lang="en-US" dirty="0"/>
            </a:p>
          </p:txBody>
        </p:sp>
      </p:grpSp>
      <p:sp>
        <p:nvSpPr>
          <p:cNvPr id="60" name="Rounded Rectangle 59"/>
          <p:cNvSpPr/>
          <p:nvPr/>
        </p:nvSpPr>
        <p:spPr>
          <a:xfrm>
            <a:off x="184068" y="5215725"/>
            <a:ext cx="6216732" cy="1307623"/>
          </a:xfrm>
          <a:prstGeom prst="roundRect">
            <a:avLst>
              <a:gd name="adj" fmla="val 9600"/>
            </a:avLst>
          </a:prstGeom>
          <a:solidFill>
            <a:srgbClr val="F2F2F2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304838" y="5341711"/>
            <a:ext cx="6364186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chemeClr val="tx1"/>
              </a:buClr>
            </a:pPr>
            <a:r>
              <a:rPr lang="en-US" sz="1700" b="1" dirty="0" smtClean="0">
                <a:solidFill>
                  <a:srgbClr val="0432FF"/>
                </a:solidFill>
                <a:latin typeface="Optima"/>
                <a:cs typeface="Optima"/>
              </a:rPr>
              <a:t>Universal 2</a:t>
            </a:r>
            <a:r>
              <a:rPr lang="en-US" sz="1700" b="1" baseline="30000" dirty="0" smtClean="0">
                <a:solidFill>
                  <a:srgbClr val="0432FF"/>
                </a:solidFill>
                <a:latin typeface="Optima"/>
                <a:cs typeface="Optima"/>
              </a:rPr>
              <a:t>nd</a:t>
            </a:r>
            <a:r>
              <a:rPr lang="en-US" sz="1700" b="1" dirty="0" smtClean="0">
                <a:solidFill>
                  <a:srgbClr val="0432FF"/>
                </a:solidFill>
                <a:latin typeface="Optima"/>
                <a:cs typeface="Optima"/>
              </a:rPr>
              <a:t> order phase transition to the Z</a:t>
            </a:r>
            <a:r>
              <a:rPr lang="en-US" sz="1700" b="1" baseline="-25000" dirty="0" smtClean="0">
                <a:solidFill>
                  <a:srgbClr val="0432FF"/>
                </a:solidFill>
                <a:latin typeface="Optima"/>
                <a:cs typeface="Optima"/>
              </a:rPr>
              <a:t>2</a:t>
            </a:r>
            <a:r>
              <a:rPr lang="en-US" sz="1700" b="1" dirty="0" smtClean="0">
                <a:solidFill>
                  <a:srgbClr val="0432FF"/>
                </a:solidFill>
                <a:latin typeface="Optima"/>
                <a:cs typeface="Optima"/>
              </a:rPr>
              <a:t> QSL in 3D</a:t>
            </a:r>
            <a:endParaRPr lang="en-US" sz="1700" b="1" dirty="0">
              <a:solidFill>
                <a:srgbClr val="0432FF"/>
              </a:solidFill>
              <a:latin typeface="Optima"/>
              <a:cs typeface="Optima"/>
            </a:endParaRP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sz="1700" b="1" dirty="0" smtClean="0">
                <a:solidFill>
                  <a:srgbClr val="0432FF"/>
                </a:solidFill>
                <a:latin typeface="Optima"/>
                <a:cs typeface="Optima"/>
              </a:rPr>
              <a:t>Gapped flux-loop excitations : (</a:t>
            </a:r>
            <a:r>
              <a:rPr lang="en-US" sz="1700" b="1" dirty="0" smtClean="0">
                <a:solidFill>
                  <a:srgbClr val="FF0000"/>
                </a:solidFill>
                <a:latin typeface="Optima"/>
                <a:cs typeface="Optima"/>
              </a:rPr>
              <a:t>de</a:t>
            </a:r>
            <a:r>
              <a:rPr lang="en-US" sz="1700" b="1" dirty="0" smtClean="0">
                <a:solidFill>
                  <a:srgbClr val="0432FF"/>
                </a:solidFill>
                <a:latin typeface="Optima"/>
                <a:cs typeface="Optima"/>
              </a:rPr>
              <a:t>)confined at low (</a:t>
            </a:r>
            <a:r>
              <a:rPr lang="en-US" sz="1700" b="1" dirty="0" smtClean="0">
                <a:solidFill>
                  <a:srgbClr val="FF0000"/>
                </a:solidFill>
                <a:latin typeface="Optima"/>
                <a:cs typeface="Optima"/>
              </a:rPr>
              <a:t>high</a:t>
            </a:r>
            <a:r>
              <a:rPr lang="en-US" sz="1700" b="1" dirty="0" smtClean="0">
                <a:solidFill>
                  <a:srgbClr val="0432FF"/>
                </a:solidFill>
                <a:latin typeface="Optima"/>
                <a:cs typeface="Optima"/>
              </a:rPr>
              <a:t>) </a:t>
            </a:r>
            <a:r>
              <a:rPr lang="en-US" sz="1700" b="1" i="1" dirty="0" smtClean="0">
                <a:solidFill>
                  <a:srgbClr val="0432FF"/>
                </a:solidFill>
                <a:latin typeface="Optima"/>
                <a:cs typeface="Optima"/>
              </a:rPr>
              <a:t>T</a:t>
            </a:r>
          </a:p>
          <a:p>
            <a:pPr marL="285750" indent="-285750">
              <a:spcAft>
                <a:spcPts val="600"/>
              </a:spcAft>
              <a:buClr>
                <a:schemeClr val="tx1"/>
              </a:buClr>
              <a:buFont typeface="Arial" charset="0"/>
              <a:buChar char="•"/>
            </a:pPr>
            <a:r>
              <a:rPr lang="en-US" sz="1700" b="1" dirty="0" smtClean="0">
                <a:solidFill>
                  <a:srgbClr val="0432FF"/>
                </a:solidFill>
                <a:latin typeface="Optima"/>
                <a:cs typeface="Optima"/>
              </a:rPr>
              <a:t>Emergence of critical loop-length distribution at </a:t>
            </a:r>
            <a:r>
              <a:rPr lang="en-US" sz="1700" b="1" i="1" dirty="0" smtClean="0">
                <a:solidFill>
                  <a:srgbClr val="0432FF"/>
                </a:solidFill>
                <a:latin typeface="Optima"/>
                <a:cs typeface="Optima"/>
              </a:rPr>
              <a:t>T</a:t>
            </a:r>
            <a:r>
              <a:rPr lang="en-US" sz="1700" b="1" dirty="0" smtClean="0">
                <a:solidFill>
                  <a:srgbClr val="0432FF"/>
                </a:solidFill>
                <a:latin typeface="Optima"/>
                <a:cs typeface="Optima"/>
              </a:rPr>
              <a:t> = </a:t>
            </a:r>
            <a:r>
              <a:rPr lang="en-US" sz="1700" b="1" i="1" dirty="0" smtClean="0">
                <a:solidFill>
                  <a:srgbClr val="0432FF"/>
                </a:solidFill>
                <a:latin typeface="Optima"/>
                <a:cs typeface="Optima"/>
              </a:rPr>
              <a:t>T</a:t>
            </a:r>
            <a:r>
              <a:rPr lang="en-US" sz="1700" b="1" baseline="-25000" dirty="0" smtClean="0">
                <a:solidFill>
                  <a:srgbClr val="0432FF"/>
                </a:solidFill>
                <a:latin typeface="Optima"/>
                <a:cs typeface="Optima"/>
              </a:rPr>
              <a:t>c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616972" y="1536193"/>
            <a:ext cx="3711188" cy="2887218"/>
            <a:chOff x="5103628" y="3523489"/>
            <a:chExt cx="3711188" cy="2887218"/>
          </a:xfrm>
        </p:grpSpPr>
        <p:sp>
          <p:nvSpPr>
            <p:cNvPr id="64" name="Rounded Rectangle 63"/>
            <p:cNvSpPr/>
            <p:nvPr/>
          </p:nvSpPr>
          <p:spPr>
            <a:xfrm>
              <a:off x="5193792" y="3523489"/>
              <a:ext cx="3621024" cy="2887218"/>
            </a:xfrm>
            <a:prstGeom prst="roundRect">
              <a:avLst>
                <a:gd name="adj" fmla="val 4318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03628" y="3654618"/>
              <a:ext cx="3440932" cy="252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490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</p:spPr>
        <p:txBody>
          <a:bodyPr>
            <a:noAutofit/>
          </a:bodyPr>
          <a:lstStyle/>
          <a:p>
            <a:r>
              <a:rPr lang="en-US" altLang="ja-JP" sz="4000" dirty="0" smtClean="0">
                <a:effectLst/>
                <a:latin typeface="Optima"/>
                <a:cs typeface="Optima"/>
              </a:rPr>
              <a:t>This talk’s focus : Multiferroics</a:t>
            </a:r>
            <a:endParaRPr lang="en-US" sz="4000" i="1" baseline="-25000" dirty="0">
              <a:effectLst/>
              <a:latin typeface="Optima"/>
              <a:cs typeface="Optim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7290" y="977902"/>
            <a:ext cx="8043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"/>
                <a:cs typeface="Times"/>
              </a:rPr>
              <a:t>Coexistence of different orders and large cross correlations</a:t>
            </a:r>
            <a:endParaRPr lang="en-US" sz="2400" dirty="0" smtClean="0">
              <a:latin typeface="Times"/>
              <a:cs typeface="Time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79392" y="1457806"/>
            <a:ext cx="4775947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0000"/>
              </a:lnSpc>
            </a:pPr>
            <a:r>
              <a:rPr lang="en-US" altLang="ja-JP" sz="1600" dirty="0" smtClean="0">
                <a:latin typeface="Optima"/>
                <a:ea typeface="小塚ゴシック Pr6N R"/>
                <a:cs typeface="Optima"/>
              </a:rPr>
              <a:t>Tokura </a:t>
            </a:r>
            <a:r>
              <a:rPr lang="en-US" altLang="ja-JP" sz="1600" i="1" dirty="0" smtClean="0">
                <a:latin typeface="Optima"/>
                <a:ea typeface="小塚ゴシック Pr6N R"/>
                <a:cs typeface="Optima"/>
              </a:rPr>
              <a:t>et al</a:t>
            </a:r>
            <a:r>
              <a:rPr lang="en-US" altLang="ja-JP" sz="1600" dirty="0" smtClean="0">
                <a:latin typeface="Optima"/>
                <a:ea typeface="小塚ゴシック Pr6N R"/>
                <a:cs typeface="Optima"/>
              </a:rPr>
              <a:t>., Rep. </a:t>
            </a:r>
            <a:r>
              <a:rPr lang="en-US" altLang="ja-JP" sz="1600" dirty="0" err="1" smtClean="0">
                <a:latin typeface="Optima"/>
                <a:ea typeface="小塚ゴシック Pr6N R"/>
                <a:cs typeface="Optima"/>
              </a:rPr>
              <a:t>Prog</a:t>
            </a:r>
            <a:r>
              <a:rPr lang="en-US" altLang="ja-JP" sz="1600" dirty="0" smtClean="0">
                <a:latin typeface="Optima"/>
                <a:ea typeface="小塚ゴシック Pr6N R"/>
                <a:cs typeface="Optima"/>
              </a:rPr>
              <a:t>. </a:t>
            </a:r>
            <a:r>
              <a:rPr lang="en-US" altLang="ja-JP" sz="1600" dirty="0" err="1" smtClean="0">
                <a:latin typeface="Optima"/>
                <a:ea typeface="小塚ゴシック Pr6N R"/>
                <a:cs typeface="Optima"/>
              </a:rPr>
              <a:t>Phys</a:t>
            </a:r>
            <a:r>
              <a:rPr lang="en-US" altLang="ja-JP" sz="1600" dirty="0" smtClean="0">
                <a:latin typeface="Optima"/>
                <a:ea typeface="小塚ゴシック Pr6N R"/>
                <a:cs typeface="Optima"/>
              </a:rPr>
              <a:t> </a:t>
            </a:r>
            <a:r>
              <a:rPr lang="en-US" altLang="ja-JP" sz="1600" b="1" dirty="0" smtClean="0">
                <a:latin typeface="Optima"/>
                <a:ea typeface="小塚ゴシック Pr6N R"/>
                <a:cs typeface="Optima"/>
              </a:rPr>
              <a:t>77</a:t>
            </a:r>
            <a:r>
              <a:rPr lang="en-US" altLang="ja-JP" sz="1600" dirty="0" smtClean="0">
                <a:latin typeface="Optima"/>
                <a:ea typeface="小塚ゴシック Pr6N R"/>
                <a:cs typeface="Optima"/>
              </a:rPr>
              <a:t>, 076501(2014)</a:t>
            </a:r>
          </a:p>
          <a:p>
            <a:pPr algn="r">
              <a:lnSpc>
                <a:spcPct val="110000"/>
              </a:lnSpc>
            </a:pPr>
            <a:r>
              <a:rPr lang="en-US" altLang="ja-JP" sz="1600" dirty="0" smtClean="0">
                <a:latin typeface="Optima"/>
                <a:ea typeface="小塚ゴシック Pr6N R"/>
                <a:cs typeface="Optima"/>
              </a:rPr>
              <a:t>Cheong and </a:t>
            </a:r>
            <a:r>
              <a:rPr lang="en-US" altLang="ja-JP" sz="1600" dirty="0" err="1" smtClean="0">
                <a:latin typeface="Optima"/>
                <a:ea typeface="小塚ゴシック Pr6N R"/>
                <a:cs typeface="Optima"/>
              </a:rPr>
              <a:t>Mostovoy</a:t>
            </a:r>
            <a:r>
              <a:rPr lang="en-US" altLang="ja-JP" sz="1600" dirty="0" smtClean="0">
                <a:latin typeface="Optima"/>
                <a:ea typeface="小塚ゴシック Pr6N R"/>
                <a:cs typeface="Optima"/>
              </a:rPr>
              <a:t>, Nature Mater. </a:t>
            </a:r>
            <a:r>
              <a:rPr lang="en-US" altLang="ja-JP" sz="1600" b="1" dirty="0" smtClean="0">
                <a:latin typeface="Optima"/>
                <a:ea typeface="小塚ゴシック Pr6N R"/>
                <a:cs typeface="Optima"/>
              </a:rPr>
              <a:t>6</a:t>
            </a:r>
            <a:r>
              <a:rPr lang="en-US" altLang="ja-JP" sz="1600" dirty="0" smtClean="0">
                <a:latin typeface="Optima"/>
                <a:ea typeface="小塚ゴシック Pr6N R"/>
                <a:cs typeface="Optima"/>
              </a:rPr>
              <a:t>, 13 (2007)</a:t>
            </a:r>
            <a:endParaRPr lang="en-US" sz="1600" dirty="0"/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58" y="2157957"/>
            <a:ext cx="7091684" cy="324104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5968" y="5640298"/>
            <a:ext cx="8132064" cy="944144"/>
            <a:chOff x="4511041" y="1373098"/>
            <a:chExt cx="8132064" cy="944144"/>
          </a:xfrm>
        </p:grpSpPr>
        <p:sp>
          <p:nvSpPr>
            <p:cNvPr id="7" name="Rounded Rectangle 6"/>
            <p:cNvSpPr/>
            <p:nvPr/>
          </p:nvSpPr>
          <p:spPr>
            <a:xfrm>
              <a:off x="4511041" y="1373098"/>
              <a:ext cx="8132064" cy="943723"/>
            </a:xfrm>
            <a:prstGeom prst="roundRect">
              <a:avLst>
                <a:gd name="adj" fmla="val 9600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070219" y="1393912"/>
              <a:ext cx="644727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en-US" dirty="0" smtClean="0">
                  <a:latin typeface="Times"/>
                  <a:cs typeface="Times"/>
                </a:rPr>
                <a:t>spin-current mechanism [</a:t>
              </a:r>
              <a:r>
                <a:rPr lang="en-US" dirty="0" err="1" smtClean="0">
                  <a:latin typeface="Times"/>
                  <a:cs typeface="Times"/>
                </a:rPr>
                <a:t>Katsura</a:t>
              </a:r>
              <a:r>
                <a:rPr lang="en-US" dirty="0" smtClean="0">
                  <a:latin typeface="Times"/>
                  <a:cs typeface="Times"/>
                </a:rPr>
                <a:t> </a:t>
              </a:r>
              <a:r>
                <a:rPr lang="en-US" i="1" dirty="0" smtClean="0">
                  <a:latin typeface="Times"/>
                  <a:cs typeface="Times"/>
                </a:rPr>
                <a:t>et al</a:t>
              </a:r>
              <a:r>
                <a:rPr lang="en-US" dirty="0" smtClean="0">
                  <a:latin typeface="Times"/>
                  <a:cs typeface="Times"/>
                </a:rPr>
                <a:t>., PRL </a:t>
              </a:r>
              <a:r>
                <a:rPr lang="en-US" b="1" dirty="0" smtClean="0">
                  <a:latin typeface="Times"/>
                  <a:cs typeface="Times"/>
                </a:rPr>
                <a:t>95</a:t>
              </a:r>
              <a:r>
                <a:rPr lang="en-US" dirty="0" smtClean="0">
                  <a:latin typeface="Times"/>
                  <a:cs typeface="Times"/>
                </a:rPr>
                <a:t>, 057205 (2005)]</a:t>
              </a:r>
              <a:endParaRPr lang="en-US" dirty="0">
                <a:latin typeface="Times"/>
                <a:cs typeface="Times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dirty="0" err="1" smtClean="0">
                  <a:latin typeface="Times"/>
                  <a:cs typeface="Times"/>
                </a:rPr>
                <a:t>magnetostriction</a:t>
              </a:r>
              <a:endParaRPr lang="en-US" dirty="0">
                <a:latin typeface="Times"/>
                <a:cs typeface="Times"/>
              </a:endParaRPr>
            </a:p>
            <a:p>
              <a:pPr marL="285750" indent="-285750">
                <a:buFont typeface="Arial"/>
                <a:buChar char="•"/>
              </a:pPr>
              <a:r>
                <a:rPr lang="en-US" i="1" dirty="0" smtClean="0">
                  <a:latin typeface="Times"/>
                  <a:cs typeface="Times"/>
                </a:rPr>
                <a:t>d</a:t>
              </a:r>
              <a:r>
                <a:rPr lang="en-US" dirty="0">
                  <a:latin typeface="Times"/>
                  <a:cs typeface="Times"/>
                </a:rPr>
                <a:t>-</a:t>
              </a:r>
              <a:r>
                <a:rPr lang="en-US" i="1" dirty="0">
                  <a:latin typeface="Times"/>
                  <a:cs typeface="Times"/>
                </a:rPr>
                <a:t>p</a:t>
              </a:r>
              <a:r>
                <a:rPr lang="en-US" dirty="0">
                  <a:latin typeface="Times"/>
                  <a:cs typeface="Times"/>
                </a:rPr>
                <a:t> </a:t>
              </a:r>
              <a:r>
                <a:rPr lang="en-US" dirty="0" smtClean="0">
                  <a:latin typeface="Times"/>
                  <a:cs typeface="Times"/>
                </a:rPr>
                <a:t>hybridizations [</a:t>
              </a:r>
              <a:r>
                <a:rPr lang="en-US" dirty="0" err="1" smtClean="0">
                  <a:latin typeface="Times"/>
                  <a:cs typeface="Times"/>
                </a:rPr>
                <a:t>Arima</a:t>
              </a:r>
              <a:r>
                <a:rPr lang="en-US" dirty="0" smtClean="0">
                  <a:latin typeface="Times"/>
                  <a:cs typeface="Times"/>
                </a:rPr>
                <a:t> </a:t>
              </a:r>
              <a:r>
                <a:rPr lang="en-US" i="1" dirty="0" smtClean="0">
                  <a:latin typeface="Times"/>
                  <a:cs typeface="Times"/>
                </a:rPr>
                <a:t>et al</a:t>
              </a:r>
              <a:r>
                <a:rPr lang="en-US" dirty="0" smtClean="0">
                  <a:latin typeface="Times"/>
                  <a:cs typeface="Times"/>
                </a:rPr>
                <a:t>., JPSJ </a:t>
              </a:r>
              <a:r>
                <a:rPr lang="en-US" b="1" dirty="0" smtClean="0">
                  <a:latin typeface="Times"/>
                  <a:cs typeface="Times"/>
                </a:rPr>
                <a:t>76</a:t>
              </a:r>
              <a:r>
                <a:rPr lang="en-US" dirty="0" smtClean="0">
                  <a:latin typeface="Times"/>
                  <a:cs typeface="Times"/>
                </a:rPr>
                <a:t>, 073702 (2007)]</a:t>
              </a:r>
              <a:endParaRPr lang="en-US" dirty="0">
                <a:latin typeface="Times"/>
                <a:cs typeface="Time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21776" y="1393912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latin typeface="Times"/>
                  <a:cs typeface="Times"/>
                </a:rPr>
                <a:t>Mechanisms</a:t>
              </a:r>
              <a:endParaRPr lang="en-US" i="1" dirty="0">
                <a:latin typeface="Times"/>
                <a:cs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215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</p:spPr>
        <p:txBody>
          <a:bodyPr>
            <a:noAutofit/>
          </a:bodyPr>
          <a:lstStyle/>
          <a:p>
            <a:r>
              <a:rPr lang="en-US" altLang="ja-JP" sz="4000" dirty="0" smtClean="0">
                <a:effectLst/>
                <a:latin typeface="Optima"/>
                <a:cs typeface="Optima"/>
              </a:rPr>
              <a:t>Motivation : correlation physics</a:t>
            </a:r>
            <a:endParaRPr lang="en-US" sz="4000" i="1" baseline="-25000" dirty="0">
              <a:effectLst/>
              <a:latin typeface="Optima"/>
              <a:cs typeface="Optima"/>
            </a:endParaRPr>
          </a:p>
        </p:txBody>
      </p:sp>
      <p:pic>
        <p:nvPicPr>
          <p:cNvPr id="9" name="Picture 8" descr="TNN_pap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0" b="2018"/>
          <a:stretch/>
        </p:blipFill>
        <p:spPr>
          <a:xfrm>
            <a:off x="1126573" y="1673122"/>
            <a:ext cx="6890855" cy="42676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47290" y="868174"/>
            <a:ext cx="8043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"/>
                <a:cs typeface="Times"/>
              </a:rPr>
              <a:t>Possible </a:t>
            </a:r>
            <a:r>
              <a:rPr lang="en-US" sz="2400" i="1" dirty="0" smtClean="0">
                <a:solidFill>
                  <a:srgbClr val="FF0080"/>
                </a:solidFill>
                <a:latin typeface="Times"/>
                <a:cs typeface="Times"/>
              </a:rPr>
              <a:t>charge fluctuation </a:t>
            </a:r>
            <a:r>
              <a:rPr lang="en-US" sz="2400" dirty="0" smtClean="0">
                <a:latin typeface="Times"/>
                <a:cs typeface="Times"/>
              </a:rPr>
              <a:t>in frustrated Mott insulators</a:t>
            </a:r>
            <a:br>
              <a:rPr lang="en-US" sz="2400" dirty="0" smtClean="0">
                <a:latin typeface="Times"/>
                <a:cs typeface="Times"/>
              </a:rPr>
            </a:br>
            <a:r>
              <a:rPr lang="en-US" sz="2400" dirty="0" smtClean="0">
                <a:latin typeface="Times"/>
                <a:cs typeface="Times"/>
              </a:rPr>
              <a:t>(due to </a:t>
            </a:r>
            <a:r>
              <a:rPr lang="en-US" sz="2400" i="1" dirty="0" smtClean="0">
                <a:solidFill>
                  <a:srgbClr val="FF0080"/>
                </a:solidFill>
                <a:latin typeface="Times"/>
                <a:cs typeface="Times"/>
              </a:rPr>
              <a:t>perturbative processes</a:t>
            </a:r>
            <a:r>
              <a:rPr lang="en-US" sz="2400" dirty="0" smtClean="0">
                <a:latin typeface="Times"/>
                <a:cs typeface="Times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7290" y="5890805"/>
            <a:ext cx="80436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Lucida Grande"/>
              <a:buChar char="➤"/>
            </a:pPr>
            <a:r>
              <a:rPr lang="en-US" sz="2400" dirty="0" smtClean="0">
                <a:solidFill>
                  <a:srgbClr val="000000"/>
                </a:solidFill>
                <a:latin typeface="Times"/>
                <a:cs typeface="Times"/>
              </a:rPr>
              <a:t>Can we use this </a:t>
            </a:r>
            <a:r>
              <a:rPr lang="en-US" sz="2400" i="1" dirty="0" smtClean="0">
                <a:solidFill>
                  <a:srgbClr val="FF0080"/>
                </a:solidFill>
                <a:latin typeface="Times"/>
                <a:cs typeface="Times"/>
              </a:rPr>
              <a:t>correlation physics</a:t>
            </a:r>
            <a:r>
              <a:rPr lang="en-US" sz="2400" dirty="0" smtClean="0">
                <a:solidFill>
                  <a:srgbClr val="000000"/>
                </a:solidFill>
                <a:latin typeface="Times"/>
                <a:cs typeface="Times"/>
              </a:rPr>
              <a:t> to design a </a:t>
            </a:r>
            <a:r>
              <a:rPr lang="en-US" sz="2400" i="1" dirty="0" smtClean="0">
                <a:solidFill>
                  <a:srgbClr val="FF0080"/>
                </a:solidFill>
                <a:latin typeface="Times"/>
                <a:cs typeface="Times"/>
              </a:rPr>
              <a:t>new multiferroic material</a:t>
            </a:r>
            <a:r>
              <a:rPr lang="en-US" sz="2400" dirty="0" smtClean="0">
                <a:solidFill>
                  <a:srgbClr val="000000"/>
                </a:solidFill>
                <a:latin typeface="Times"/>
                <a:cs typeface="Times"/>
              </a:rPr>
              <a:t> ?</a:t>
            </a:r>
            <a:endParaRPr lang="en-US" sz="2400" dirty="0">
              <a:solidFill>
                <a:srgbClr val="00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071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</p:spPr>
        <p:txBody>
          <a:bodyPr>
            <a:noAutofit/>
          </a:bodyPr>
          <a:lstStyle/>
          <a:p>
            <a:r>
              <a:rPr lang="en-US" altLang="ja-JP" sz="4000" dirty="0" smtClean="0">
                <a:effectLst/>
                <a:latin typeface="Optima"/>
                <a:cs typeface="Optima"/>
              </a:rPr>
              <a:t>Outline of my talk</a:t>
            </a:r>
            <a:endParaRPr lang="en-US" sz="4000" i="1" baseline="-25000" dirty="0">
              <a:effectLst/>
              <a:latin typeface="Optima"/>
              <a:cs typeface="Optima"/>
            </a:endParaRPr>
          </a:p>
        </p:txBody>
      </p:sp>
      <p:pic>
        <p:nvPicPr>
          <p:cNvPr id="26" name="Picture 25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428" y="4497556"/>
            <a:ext cx="1940755" cy="1833873"/>
          </a:xfrm>
          <a:prstGeom prst="rect">
            <a:avLst/>
          </a:prstGeom>
        </p:spPr>
      </p:pic>
      <p:pic>
        <p:nvPicPr>
          <p:cNvPr id="27" name="Picture 26" descr="Untitle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1" y="4606606"/>
            <a:ext cx="2738539" cy="1776634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5903043" y="4473254"/>
            <a:ext cx="3021483" cy="2063133"/>
            <a:chOff x="5276329" y="4253335"/>
            <a:chExt cx="3625048" cy="2475260"/>
          </a:xfrm>
        </p:grpSpPr>
        <p:grpSp>
          <p:nvGrpSpPr>
            <p:cNvPr id="33" name="Group 32"/>
            <p:cNvGrpSpPr/>
            <p:nvPr/>
          </p:nvGrpSpPr>
          <p:grpSpPr>
            <a:xfrm>
              <a:off x="5276329" y="4253335"/>
              <a:ext cx="3625048" cy="2319394"/>
              <a:chOff x="5276329" y="4253335"/>
              <a:chExt cx="3625048" cy="2319394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76329" y="4253335"/>
                <a:ext cx="3625048" cy="2319394"/>
              </a:xfrm>
              <a:prstGeom prst="rect">
                <a:avLst/>
              </a:prstGeom>
            </p:spPr>
          </p:pic>
          <p:sp>
            <p:nvSpPr>
              <p:cNvPr id="32" name="Rectangle 31"/>
              <p:cNvSpPr/>
              <p:nvPr/>
            </p:nvSpPr>
            <p:spPr>
              <a:xfrm>
                <a:off x="7359445" y="5792325"/>
                <a:ext cx="1541932" cy="4157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71813" y="5704638"/>
              <a:ext cx="1080844" cy="102395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51" name="TextBox 50"/>
          <p:cNvSpPr txBox="1"/>
          <p:nvPr/>
        </p:nvSpPr>
        <p:spPr>
          <a:xfrm>
            <a:off x="457200" y="1065952"/>
            <a:ext cx="840457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200"/>
              </a:spcAft>
              <a:buClr>
                <a:schemeClr val="tx1"/>
              </a:buClr>
              <a:buFont typeface="Arial"/>
              <a:buChar char="•"/>
            </a:pPr>
            <a:r>
              <a:rPr lang="en-US" altLang="ja-JP" sz="2400" dirty="0" smtClean="0">
                <a:latin typeface="Optima" charset="0"/>
                <a:ea typeface="Optima" charset="0"/>
                <a:cs typeface="Optima" charset="0"/>
              </a:rPr>
              <a:t>Model comprising “trimers”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57200" y="1719782"/>
            <a:ext cx="8404578" cy="476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200"/>
              </a:spcAft>
              <a:buClr>
                <a:schemeClr val="tx1"/>
              </a:buClr>
              <a:buFont typeface="Arial"/>
              <a:buChar char="•"/>
            </a:pPr>
            <a:r>
              <a:rPr lang="en-US" altLang="ja-JP" sz="2400" dirty="0" smtClean="0">
                <a:latin typeface="Optima" charset="0"/>
                <a:ea typeface="Optima" charset="0"/>
                <a:cs typeface="Optima" charset="0"/>
              </a:rPr>
              <a:t>Effective operator for charge fluctuations in Mott insulators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57200" y="2352004"/>
            <a:ext cx="857250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200"/>
              </a:spcAft>
              <a:buClr>
                <a:schemeClr val="tx1"/>
              </a:buClr>
              <a:buFont typeface="Arial"/>
              <a:buChar char="•"/>
            </a:pPr>
            <a:r>
              <a:rPr lang="en-US" altLang="ja-JP" sz="2400" dirty="0" smtClean="0">
                <a:latin typeface="Optima" charset="0"/>
                <a:ea typeface="Optima" charset="0"/>
                <a:cs typeface="Optima" charset="0"/>
              </a:rPr>
              <a:t>Weakly-coupled trimers and low-energy effective theories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57200" y="2984226"/>
            <a:ext cx="840457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200"/>
              </a:spcAft>
              <a:buClr>
                <a:schemeClr val="tx1"/>
              </a:buClr>
              <a:buFont typeface="Arial"/>
              <a:buChar char="•"/>
            </a:pPr>
            <a:r>
              <a:rPr lang="en-US" altLang="ja-JP" sz="2400" dirty="0" smtClean="0">
                <a:latin typeface="Optima" charset="0"/>
                <a:ea typeface="Optima" charset="0"/>
                <a:cs typeface="Optima" charset="0"/>
              </a:rPr>
              <a:t>Experiments on the crystalized molecular magnet TNN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57200" y="3616450"/>
            <a:ext cx="840457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200"/>
              </a:spcAft>
              <a:buClr>
                <a:schemeClr val="tx1"/>
              </a:buClr>
              <a:buFont typeface="Arial"/>
              <a:buChar char="•"/>
            </a:pPr>
            <a:r>
              <a:rPr lang="en-US" altLang="ja-JP" sz="2400" dirty="0" smtClean="0">
                <a:latin typeface="Optima" charset="0"/>
                <a:ea typeface="Optima" charset="0"/>
                <a:cs typeface="Optima" charset="0"/>
              </a:rPr>
              <a:t>Comparison with theory and discussions/outlook</a:t>
            </a:r>
          </a:p>
        </p:txBody>
      </p:sp>
      <p:sp>
        <p:nvSpPr>
          <p:cNvPr id="56" name="Oval 55"/>
          <p:cNvSpPr/>
          <p:nvPr/>
        </p:nvSpPr>
        <p:spPr>
          <a:xfrm>
            <a:off x="1278311" y="4483268"/>
            <a:ext cx="376518" cy="376518"/>
          </a:xfrm>
          <a:prstGeom prst="ellipse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43752" y="4492138"/>
            <a:ext cx="853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mtClean="0">
                <a:latin typeface="Times"/>
                <a:cs typeface="Times"/>
              </a:rPr>
              <a:t>S = 1/2</a:t>
            </a:r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763602" y="4421940"/>
            <a:ext cx="853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mtClean="0">
                <a:latin typeface="Times"/>
                <a:cs typeface="Times"/>
              </a:rPr>
              <a:t>S = 1/2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74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9814" y="4159820"/>
            <a:ext cx="8430856" cy="2447132"/>
            <a:chOff x="329814" y="4159820"/>
            <a:chExt cx="8430856" cy="2447132"/>
          </a:xfrm>
        </p:grpSpPr>
        <p:grpSp>
          <p:nvGrpSpPr>
            <p:cNvPr id="397" name="Group 396"/>
            <p:cNvGrpSpPr/>
            <p:nvPr/>
          </p:nvGrpSpPr>
          <p:grpSpPr>
            <a:xfrm>
              <a:off x="329814" y="4159820"/>
              <a:ext cx="8430856" cy="2447132"/>
              <a:chOff x="329814" y="4050580"/>
              <a:chExt cx="8430856" cy="2447132"/>
            </a:xfrm>
          </p:grpSpPr>
          <p:sp>
            <p:nvSpPr>
              <p:cNvPr id="429" name="TextBox 428"/>
              <p:cNvSpPr txBox="1"/>
              <p:nvPr/>
            </p:nvSpPr>
            <p:spPr>
              <a:xfrm>
                <a:off x="329814" y="4050580"/>
                <a:ext cx="485904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srgbClr val="000000"/>
                    </a:solidFill>
                    <a:latin typeface="Times"/>
                    <a:cs typeface="Times"/>
                  </a:rPr>
                  <a:t>Low-energy effective model </a:t>
                </a:r>
                <a:r>
                  <a:rPr lang="en-US" altLang="ja-JP" sz="2400" dirty="0" smtClean="0">
                    <a:solidFill>
                      <a:srgbClr val="000000"/>
                    </a:solidFill>
                    <a:latin typeface="Times"/>
                    <a:cs typeface="Times"/>
                  </a:rPr>
                  <a:t>:</a:t>
                </a:r>
                <a:br>
                  <a:rPr lang="en-US" altLang="ja-JP" sz="2400" dirty="0" smtClean="0">
                    <a:solidFill>
                      <a:srgbClr val="000000"/>
                    </a:solidFill>
                    <a:latin typeface="Times"/>
                    <a:cs typeface="Times"/>
                  </a:rPr>
                </a:br>
                <a:r>
                  <a:rPr lang="en-US" altLang="ja-JP" sz="2400" dirty="0" smtClean="0">
                    <a:solidFill>
                      <a:srgbClr val="000000"/>
                    </a:solidFill>
                    <a:latin typeface="Times"/>
                    <a:cs typeface="Times"/>
                  </a:rPr>
                  <a:t>a </a:t>
                </a:r>
                <a:r>
                  <a:rPr lang="en-US" altLang="ja-JP" sz="2400" dirty="0" err="1" smtClean="0">
                    <a:solidFill>
                      <a:srgbClr val="000000"/>
                    </a:solidFill>
                    <a:latin typeface="Times"/>
                    <a:cs typeface="Times"/>
                  </a:rPr>
                  <a:t>trimerized</a:t>
                </a:r>
                <a:r>
                  <a:rPr lang="en-US" altLang="ja-JP" sz="2400" dirty="0" smtClean="0">
                    <a:solidFill>
                      <a:srgbClr val="000000"/>
                    </a:solidFill>
                    <a:latin typeface="Times"/>
                    <a:cs typeface="Times"/>
                  </a:rPr>
                  <a:t> Heisenberg model</a:t>
                </a:r>
                <a:endParaRPr lang="en-US" sz="2400" dirty="0">
                  <a:solidFill>
                    <a:srgbClr val="000000"/>
                  </a:solidFill>
                  <a:latin typeface="Times"/>
                  <a:cs typeface="Times"/>
                </a:endParaRPr>
              </a:p>
            </p:txBody>
          </p:sp>
          <p:grpSp>
            <p:nvGrpSpPr>
              <p:cNvPr id="399" name="Group 398"/>
              <p:cNvGrpSpPr/>
              <p:nvPr/>
            </p:nvGrpSpPr>
            <p:grpSpPr>
              <a:xfrm>
                <a:off x="5799665" y="4645179"/>
                <a:ext cx="2961005" cy="1852533"/>
                <a:chOff x="5589837" y="3233339"/>
                <a:chExt cx="3142612" cy="1966154"/>
              </a:xfrm>
            </p:grpSpPr>
            <p:cxnSp>
              <p:nvCxnSpPr>
                <p:cNvPr id="400" name="Straight Connector 399"/>
                <p:cNvCxnSpPr>
                  <a:stCxn id="409" idx="0"/>
                  <a:endCxn id="403" idx="0"/>
                </p:cNvCxnSpPr>
                <p:nvPr/>
              </p:nvCxnSpPr>
              <p:spPr>
                <a:xfrm rot="5400000" flipH="1" flipV="1">
                  <a:off x="6992780" y="3065052"/>
                  <a:ext cx="1" cy="67344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F7F7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401" name="Isosceles Triangle 17"/>
                <p:cNvSpPr/>
                <p:nvPr/>
              </p:nvSpPr>
              <p:spPr>
                <a:xfrm>
                  <a:off x="6656061" y="3982321"/>
                  <a:ext cx="673439" cy="580551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Isosceles Triangle 401"/>
                <p:cNvSpPr/>
                <p:nvPr/>
              </p:nvSpPr>
              <p:spPr>
                <a:xfrm>
                  <a:off x="6992781" y="4562872"/>
                  <a:ext cx="673439" cy="580551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Isosceles Triangle 20"/>
                <p:cNvSpPr/>
                <p:nvPr/>
              </p:nvSpPr>
              <p:spPr>
                <a:xfrm>
                  <a:off x="6992781" y="3401771"/>
                  <a:ext cx="673439" cy="580551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Isosceles Triangle 21"/>
                <p:cNvSpPr/>
                <p:nvPr/>
              </p:nvSpPr>
              <p:spPr>
                <a:xfrm>
                  <a:off x="7666220" y="3401771"/>
                  <a:ext cx="673439" cy="580551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Isosceles Triangle 404"/>
                <p:cNvSpPr/>
                <p:nvPr/>
              </p:nvSpPr>
              <p:spPr>
                <a:xfrm>
                  <a:off x="5982622" y="3982323"/>
                  <a:ext cx="673439" cy="580551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Isosceles Triangle 405"/>
                <p:cNvSpPr/>
                <p:nvPr/>
              </p:nvSpPr>
              <p:spPr>
                <a:xfrm>
                  <a:off x="5645902" y="4562873"/>
                  <a:ext cx="673439" cy="580551"/>
                </a:xfrm>
                <a:prstGeom prst="triangle">
                  <a:avLst/>
                </a:prstGeom>
                <a:noFill/>
                <a:ln w="19050" cap="flat" cmpd="sng" algn="ctr">
                  <a:solidFill>
                    <a:sysClr val="window" lastClr="FFFFFF">
                      <a:lumMod val="50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Isosceles Triangle 406"/>
                <p:cNvSpPr/>
                <p:nvPr/>
              </p:nvSpPr>
              <p:spPr>
                <a:xfrm>
                  <a:off x="7329502" y="3982321"/>
                  <a:ext cx="673439" cy="580551"/>
                </a:xfrm>
                <a:prstGeom prst="triangl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>
                  <a:noFill/>
                  <a:headEnd type="none" w="med" len="med"/>
                  <a:tailEnd type="none" w="med" len="me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Isosceles Triangle 407"/>
                <p:cNvSpPr/>
                <p:nvPr/>
              </p:nvSpPr>
              <p:spPr>
                <a:xfrm>
                  <a:off x="6319340" y="4562872"/>
                  <a:ext cx="673439" cy="580551"/>
                </a:xfrm>
                <a:prstGeom prst="triangl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>
                  <a:noFill/>
                  <a:headEnd type="none" w="med" len="med"/>
                  <a:tailEnd type="none" w="med" len="me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Isosceles Triangle 408"/>
                <p:cNvSpPr/>
                <p:nvPr/>
              </p:nvSpPr>
              <p:spPr>
                <a:xfrm>
                  <a:off x="6319340" y="3401772"/>
                  <a:ext cx="673439" cy="580551"/>
                </a:xfrm>
                <a:prstGeom prst="triangle">
                  <a:avLst/>
                </a:prstGeom>
                <a:gradFill rotWithShape="1">
                  <a:gsLst>
                    <a:gs pos="0">
                      <a:srgbClr val="4F81BD">
                        <a:tint val="100000"/>
                        <a:shade val="100000"/>
                        <a:satMod val="130000"/>
                      </a:srgbClr>
                    </a:gs>
                    <a:gs pos="100000">
                      <a:srgbClr val="4F81BD">
                        <a:tint val="50000"/>
                        <a:shade val="100000"/>
                        <a:satMod val="350000"/>
                      </a:srgbClr>
                    </a:gs>
                  </a:gsLst>
                  <a:lin ang="16200000" scaled="0"/>
                </a:gradFill>
                <a:ln>
                  <a:noFill/>
                  <a:headEnd type="none" w="med" len="med"/>
                  <a:tailEnd type="none" w="med" len="med"/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Oval 409"/>
                <p:cNvSpPr/>
                <p:nvPr/>
              </p:nvSpPr>
              <p:spPr>
                <a:xfrm>
                  <a:off x="6936716" y="3926258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Oval 410"/>
                <p:cNvSpPr/>
                <p:nvPr/>
              </p:nvSpPr>
              <p:spPr>
                <a:xfrm>
                  <a:off x="6936716" y="5087360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Oval 411"/>
                <p:cNvSpPr/>
                <p:nvPr/>
              </p:nvSpPr>
              <p:spPr>
                <a:xfrm>
                  <a:off x="5926556" y="4506813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Oval 412"/>
                <p:cNvSpPr/>
                <p:nvPr/>
              </p:nvSpPr>
              <p:spPr>
                <a:xfrm>
                  <a:off x="6599997" y="4506810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Oval 413"/>
                <p:cNvSpPr/>
                <p:nvPr/>
              </p:nvSpPr>
              <p:spPr>
                <a:xfrm>
                  <a:off x="7610157" y="3926254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Oval 414"/>
                <p:cNvSpPr/>
                <p:nvPr/>
              </p:nvSpPr>
              <p:spPr>
                <a:xfrm>
                  <a:off x="5589837" y="5087359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Oval 415"/>
                <p:cNvSpPr/>
                <p:nvPr/>
              </p:nvSpPr>
              <p:spPr>
                <a:xfrm>
                  <a:off x="7273436" y="4506810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Oval 416"/>
                <p:cNvSpPr/>
                <p:nvPr/>
              </p:nvSpPr>
              <p:spPr>
                <a:xfrm>
                  <a:off x="6263276" y="5087359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Oval 417"/>
                <p:cNvSpPr/>
                <p:nvPr/>
              </p:nvSpPr>
              <p:spPr>
                <a:xfrm>
                  <a:off x="6263276" y="3926261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Oval 418"/>
                <p:cNvSpPr/>
                <p:nvPr/>
              </p:nvSpPr>
              <p:spPr>
                <a:xfrm>
                  <a:off x="6599997" y="3345228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cxnSp>
              <p:nvCxnSpPr>
                <p:cNvPr id="420" name="Straight Connector 419"/>
                <p:cNvCxnSpPr/>
                <p:nvPr/>
              </p:nvCxnSpPr>
              <p:spPr>
                <a:xfrm rot="9000000" flipH="1" flipV="1">
                  <a:off x="8058736" y="3233339"/>
                  <a:ext cx="580552" cy="33672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F7F7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1" name="Straight Connector 420"/>
                <p:cNvCxnSpPr/>
                <p:nvPr/>
              </p:nvCxnSpPr>
              <p:spPr>
                <a:xfrm flipV="1">
                  <a:off x="7666220" y="3401770"/>
                  <a:ext cx="1018359" cy="1741653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7F7F7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422" name="Straight Connector 421"/>
                <p:cNvCxnSpPr>
                  <a:stCxn id="403" idx="0"/>
                  <a:endCxn id="404" idx="0"/>
                </p:cNvCxnSpPr>
                <p:nvPr/>
              </p:nvCxnSpPr>
              <p:spPr>
                <a:xfrm rot="5400000" flipH="1" flipV="1">
                  <a:off x="7666220" y="3065051"/>
                  <a:ext cx="2069" cy="673439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4F81BD"/>
                  </a:solidFill>
                  <a:prstDash val="solid"/>
                  <a:headEnd type="none" w="med" len="med"/>
                  <a:tailEnd type="none" w="med" len="me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423" name="Oval 422"/>
                <p:cNvSpPr/>
                <p:nvPr/>
              </p:nvSpPr>
              <p:spPr>
                <a:xfrm>
                  <a:off x="7273436" y="3345705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Oval 423"/>
                <p:cNvSpPr/>
                <p:nvPr/>
              </p:nvSpPr>
              <p:spPr>
                <a:xfrm>
                  <a:off x="7610157" y="5087359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Oval 424"/>
                <p:cNvSpPr/>
                <p:nvPr/>
              </p:nvSpPr>
              <p:spPr>
                <a:xfrm>
                  <a:off x="7946875" y="4506812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Oval 425"/>
                <p:cNvSpPr/>
                <p:nvPr/>
              </p:nvSpPr>
              <p:spPr>
                <a:xfrm>
                  <a:off x="8283595" y="3926256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Oval 426"/>
                <p:cNvSpPr/>
                <p:nvPr/>
              </p:nvSpPr>
              <p:spPr>
                <a:xfrm>
                  <a:off x="8620316" y="3345705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Oval 427"/>
                <p:cNvSpPr/>
                <p:nvPr/>
              </p:nvSpPr>
              <p:spPr>
                <a:xfrm>
                  <a:off x="7946875" y="3345706"/>
                  <a:ext cx="112133" cy="112133"/>
                </a:xfrm>
                <a:prstGeom prst="ellipse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  <a:effectLst/>
                <a:scene3d>
                  <a:camera prst="orthographicFront">
                    <a:rot lat="0" lon="0" rev="0"/>
                  </a:camera>
                  <a:lightRig rig="threePt" dir="t">
                    <a:rot lat="0" lon="0" rev="1200000"/>
                  </a:lightRig>
                </a:scene3d>
                <a:sp3d>
                  <a:bevelT w="635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286" name="Picture 28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331" y="5188653"/>
              <a:ext cx="2630833" cy="1357308"/>
            </a:xfrm>
            <a:prstGeom prst="rect">
              <a:avLst/>
            </a:prstGeom>
          </p:spPr>
        </p:pic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  <a:effectLst/>
        </p:spPr>
        <p:txBody>
          <a:bodyPr>
            <a:noAutofit/>
          </a:bodyPr>
          <a:lstStyle/>
          <a:p>
            <a:r>
              <a:rPr lang="en-US" sz="4000" dirty="0" smtClean="0">
                <a:effectLst/>
                <a:latin typeface="Optima"/>
                <a:cs typeface="Optima"/>
              </a:rPr>
              <a:t>Multiferroics with trimers</a:t>
            </a:r>
            <a:endParaRPr lang="en-US" sz="4000" baseline="-25000" dirty="0">
              <a:solidFill>
                <a:srgbClr val="FF0080"/>
              </a:solidFill>
              <a:effectLst/>
              <a:latin typeface="Optima"/>
              <a:cs typeface="Optima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383384" y="916086"/>
            <a:ext cx="4657489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600" dirty="0" smtClean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Kamiya and Batista, </a:t>
            </a:r>
            <a:r>
              <a:rPr lang="en-US" sz="1600" dirty="0" smtClean="0">
                <a:latin typeface="Optima"/>
                <a:ea typeface="小塚ゴシック Pr6N R"/>
                <a:cs typeface="Optima"/>
              </a:rPr>
              <a:t>PRL </a:t>
            </a:r>
            <a:r>
              <a:rPr lang="en-US" sz="1600" b="1" dirty="0">
                <a:latin typeface="Optima"/>
                <a:ea typeface="小塚ゴシック Pr6N R"/>
                <a:cs typeface="Optima"/>
              </a:rPr>
              <a:t>108</a:t>
            </a:r>
            <a:r>
              <a:rPr lang="en-US" sz="1600" dirty="0">
                <a:latin typeface="Optima"/>
                <a:ea typeface="小塚ゴシック Pr6N R"/>
                <a:cs typeface="Optima"/>
              </a:rPr>
              <a:t>, 097202 (2012</a:t>
            </a:r>
            <a:r>
              <a:rPr lang="en-US" sz="1600" dirty="0" smtClean="0">
                <a:latin typeface="Optima"/>
                <a:ea typeface="小塚ゴシック Pr6N R"/>
                <a:cs typeface="Optima"/>
              </a:rPr>
              <a:t>)</a:t>
            </a:r>
            <a:endParaRPr lang="en-US" sz="1600" dirty="0">
              <a:latin typeface="Optima"/>
              <a:ea typeface="小塚ゴシック Pr6N R"/>
              <a:cs typeface="Optima"/>
            </a:endParaRPr>
          </a:p>
        </p:txBody>
      </p:sp>
      <p:pic>
        <p:nvPicPr>
          <p:cNvPr id="18" name="Picture 17" descr="latex-image-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08"/>
          <a:stretch/>
        </p:blipFill>
        <p:spPr>
          <a:xfrm>
            <a:off x="1058331" y="2304571"/>
            <a:ext cx="4797037" cy="77811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9813" y="1299296"/>
            <a:ext cx="61471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imes"/>
                <a:cs typeface="Times"/>
              </a:rPr>
              <a:t>Half-filled Hubbard model on a </a:t>
            </a:r>
            <a:r>
              <a:rPr lang="en-US" sz="2400" i="1" dirty="0" smtClean="0">
                <a:solidFill>
                  <a:srgbClr val="FF0080"/>
                </a:solidFill>
                <a:latin typeface="Times"/>
                <a:cs typeface="Times"/>
              </a:rPr>
              <a:t>trimerized</a:t>
            </a:r>
            <a:r>
              <a:rPr lang="en-US" sz="24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en-US" sz="2400" i="1" dirty="0" smtClean="0">
                <a:solidFill>
                  <a:srgbClr val="FF0080"/>
                </a:solidFill>
                <a:latin typeface="Times"/>
                <a:cs typeface="Times"/>
              </a:rPr>
              <a:t>triangular lattice</a:t>
            </a:r>
            <a:r>
              <a:rPr lang="en-US" sz="2400" dirty="0" smtClean="0">
                <a:solidFill>
                  <a:srgbClr val="FF0080"/>
                </a:solidFill>
                <a:latin typeface="Times"/>
                <a:cs typeface="Times"/>
              </a:rPr>
              <a:t> </a:t>
            </a:r>
            <a:r>
              <a:rPr lang="en-US" altLang="ja-JP" sz="2400" dirty="0" smtClean="0">
                <a:latin typeface="Times"/>
                <a:cs typeface="Times"/>
              </a:rPr>
              <a:t>with</a:t>
            </a:r>
            <a:r>
              <a:rPr lang="ja-JP" altLang="en-US" sz="2400" dirty="0" smtClean="0">
                <a:solidFill>
                  <a:srgbClr val="FF0080"/>
                </a:solidFill>
                <a:latin typeface="Times"/>
                <a:cs typeface="Times"/>
              </a:rPr>
              <a:t> </a:t>
            </a:r>
            <a:r>
              <a:rPr lang="en-US" altLang="ja-JP" sz="2400" dirty="0" smtClean="0">
                <a:latin typeface="Times"/>
                <a:cs typeface="Times"/>
              </a:rPr>
              <a:t>small </a:t>
            </a:r>
            <a:r>
              <a:rPr lang="en-US" altLang="ja-JP" sz="2400" i="1" dirty="0" err="1">
                <a:latin typeface="Times"/>
                <a:cs typeface="Times"/>
              </a:rPr>
              <a:t>t</a:t>
            </a:r>
            <a:r>
              <a:rPr lang="en-US" altLang="ja-JP" sz="2400" i="1" baseline="-25000" dirty="0" err="1">
                <a:latin typeface="Times"/>
                <a:cs typeface="Times"/>
              </a:rPr>
              <a:t>ij</a:t>
            </a:r>
            <a:r>
              <a:rPr lang="en-US" altLang="ja-JP" sz="2400" baseline="-25000" dirty="0">
                <a:latin typeface="Times"/>
                <a:cs typeface="Times"/>
              </a:rPr>
              <a:t> </a:t>
            </a:r>
            <a:r>
              <a:rPr lang="en-US" altLang="ja-JP" sz="2400" dirty="0">
                <a:latin typeface="Times"/>
                <a:cs typeface="Times"/>
              </a:rPr>
              <a:t>/ </a:t>
            </a:r>
            <a:r>
              <a:rPr lang="en-US" altLang="ja-JP" sz="2400" i="1" dirty="0" smtClean="0">
                <a:latin typeface="Times"/>
                <a:cs typeface="Times"/>
              </a:rPr>
              <a:t>U</a:t>
            </a:r>
            <a:r>
              <a:rPr lang="en-US" altLang="ja-JP" sz="2400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en-US" altLang="ja-JP" sz="2400" dirty="0" smtClean="0">
                <a:solidFill>
                  <a:srgbClr val="000000"/>
                </a:solidFill>
                <a:latin typeface="Times"/>
                <a:cs typeface="Times"/>
              </a:rPr>
              <a:t>:</a:t>
            </a:r>
            <a:endParaRPr lang="en-US" sz="2400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799665" y="2002755"/>
            <a:ext cx="2961005" cy="1852533"/>
            <a:chOff x="5589837" y="3233339"/>
            <a:chExt cx="3142612" cy="1966154"/>
          </a:xfrm>
        </p:grpSpPr>
        <p:sp>
          <p:nvSpPr>
            <p:cNvPr id="56" name="Isosceles Triangle 20"/>
            <p:cNvSpPr/>
            <p:nvPr/>
          </p:nvSpPr>
          <p:spPr>
            <a:xfrm>
              <a:off x="6992781" y="3401771"/>
              <a:ext cx="673439" cy="580551"/>
            </a:xfrm>
            <a:prstGeom prst="triangl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2" name="Straight Connector 51"/>
            <p:cNvCxnSpPr>
              <a:stCxn id="62" idx="0"/>
              <a:endCxn id="56" idx="0"/>
            </p:cNvCxnSpPr>
            <p:nvPr/>
          </p:nvCxnSpPr>
          <p:spPr>
            <a:xfrm rot="5400000" flipH="1" flipV="1">
              <a:off x="6992780" y="3065052"/>
              <a:ext cx="1" cy="673441"/>
            </a:xfrm>
            <a:prstGeom prst="line">
              <a:avLst/>
            </a:prstGeom>
            <a:noFill/>
            <a:ln w="190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3" name="Isosceles Triangle 17"/>
            <p:cNvSpPr/>
            <p:nvPr/>
          </p:nvSpPr>
          <p:spPr>
            <a:xfrm>
              <a:off x="6656061" y="3982321"/>
              <a:ext cx="673439" cy="580551"/>
            </a:xfrm>
            <a:prstGeom prst="triangl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Isosceles Triangle 53"/>
            <p:cNvSpPr/>
            <p:nvPr/>
          </p:nvSpPr>
          <p:spPr>
            <a:xfrm>
              <a:off x="6992781" y="4562872"/>
              <a:ext cx="673439" cy="580551"/>
            </a:xfrm>
            <a:prstGeom prst="triangl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Isosceles Triangle 21"/>
            <p:cNvSpPr/>
            <p:nvPr/>
          </p:nvSpPr>
          <p:spPr>
            <a:xfrm>
              <a:off x="7666220" y="3401771"/>
              <a:ext cx="673439" cy="580551"/>
            </a:xfrm>
            <a:prstGeom prst="triangl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Isosceles Triangle 57"/>
            <p:cNvSpPr/>
            <p:nvPr/>
          </p:nvSpPr>
          <p:spPr>
            <a:xfrm>
              <a:off x="5982622" y="3982323"/>
              <a:ext cx="673439" cy="580551"/>
            </a:xfrm>
            <a:prstGeom prst="triangl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Isosceles Triangle 58"/>
            <p:cNvSpPr/>
            <p:nvPr/>
          </p:nvSpPr>
          <p:spPr>
            <a:xfrm>
              <a:off x="5645902" y="4562873"/>
              <a:ext cx="673439" cy="580551"/>
            </a:xfrm>
            <a:prstGeom prst="triangle">
              <a:avLst/>
            </a:prstGeom>
            <a:noFill/>
            <a:ln w="19050" cap="flat" cmpd="sng" algn="ctr">
              <a:solidFill>
                <a:sysClr val="window" lastClr="FFFFFF">
                  <a:lumMod val="50000"/>
                </a:sys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Isosceles Triangle 59"/>
            <p:cNvSpPr/>
            <p:nvPr/>
          </p:nvSpPr>
          <p:spPr>
            <a:xfrm>
              <a:off x="7329502" y="3982321"/>
              <a:ext cx="673439" cy="580551"/>
            </a:xfrm>
            <a:prstGeom prst="triangl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Isosceles Triangle 60"/>
            <p:cNvSpPr/>
            <p:nvPr/>
          </p:nvSpPr>
          <p:spPr>
            <a:xfrm>
              <a:off x="6319340" y="4562872"/>
              <a:ext cx="673439" cy="580551"/>
            </a:xfrm>
            <a:prstGeom prst="triangl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Isosceles Triangle 61"/>
            <p:cNvSpPr/>
            <p:nvPr/>
          </p:nvSpPr>
          <p:spPr>
            <a:xfrm>
              <a:off x="6319340" y="3401772"/>
              <a:ext cx="673439" cy="580551"/>
            </a:xfrm>
            <a:prstGeom prst="triangle">
              <a:avLst/>
            </a:prstGeom>
            <a:gradFill rotWithShape="1">
              <a:gsLst>
                <a:gs pos="0">
                  <a:srgbClr val="4F81BD">
                    <a:tint val="100000"/>
                    <a:shade val="100000"/>
                    <a:satMod val="130000"/>
                  </a:srgbClr>
                </a:gs>
                <a:gs pos="100000">
                  <a:srgbClr val="4F81BD"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6936716" y="3926258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6936716" y="5087360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5926556" y="4506813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6" name="Oval 75"/>
            <p:cNvSpPr/>
            <p:nvPr/>
          </p:nvSpPr>
          <p:spPr>
            <a:xfrm>
              <a:off x="6599997" y="4506810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7610157" y="3926254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8" name="Oval 77"/>
            <p:cNvSpPr/>
            <p:nvPr/>
          </p:nvSpPr>
          <p:spPr>
            <a:xfrm>
              <a:off x="5589837" y="5087359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l 78"/>
            <p:cNvSpPr/>
            <p:nvPr/>
          </p:nvSpPr>
          <p:spPr>
            <a:xfrm>
              <a:off x="7273436" y="4506810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6263276" y="5087359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6263276" y="3926261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6599997" y="3345228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3" name="Straight Connector 82"/>
            <p:cNvCxnSpPr/>
            <p:nvPr/>
          </p:nvCxnSpPr>
          <p:spPr>
            <a:xfrm rot="9000000" flipH="1" flipV="1">
              <a:off x="8058736" y="3233339"/>
              <a:ext cx="580552" cy="336720"/>
            </a:xfrm>
            <a:prstGeom prst="line">
              <a:avLst/>
            </a:prstGeom>
            <a:noFill/>
            <a:ln w="190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>
            <a:xfrm flipV="1">
              <a:off x="7666220" y="3401770"/>
              <a:ext cx="1018359" cy="1741653"/>
            </a:xfrm>
            <a:prstGeom prst="line">
              <a:avLst/>
            </a:prstGeom>
            <a:noFill/>
            <a:ln w="19050" cap="flat" cmpd="sng" algn="ctr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>
              <a:stCxn id="56" idx="0"/>
              <a:endCxn id="57" idx="0"/>
            </p:cNvCxnSpPr>
            <p:nvPr/>
          </p:nvCxnSpPr>
          <p:spPr>
            <a:xfrm rot="5400000" flipH="1" flipV="1">
              <a:off x="7666220" y="3065051"/>
              <a:ext cx="2069" cy="673439"/>
            </a:xfrm>
            <a:prstGeom prst="line">
              <a:avLst/>
            </a:prstGeom>
            <a:noFill/>
            <a:ln w="25400" cap="flat" cmpd="sng" algn="ctr">
              <a:solidFill>
                <a:srgbClr val="4F81BD"/>
              </a:solidFill>
              <a:prstDash val="solid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6" name="Oval 85"/>
            <p:cNvSpPr/>
            <p:nvPr/>
          </p:nvSpPr>
          <p:spPr>
            <a:xfrm>
              <a:off x="7273436" y="3345705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7610157" y="5087359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7946875" y="4506812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8283595" y="3926256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8620316" y="3345705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7946875" y="3345706"/>
              <a:ext cx="112133" cy="11213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4" name="Group 313"/>
          <p:cNvGrpSpPr/>
          <p:nvPr/>
        </p:nvGrpSpPr>
        <p:grpSpPr>
          <a:xfrm>
            <a:off x="6205687" y="2013400"/>
            <a:ext cx="1657316" cy="1399052"/>
            <a:chOff x="6205687" y="1904160"/>
            <a:chExt cx="1657316" cy="1399052"/>
          </a:xfrm>
        </p:grpSpPr>
        <p:sp>
          <p:nvSpPr>
            <p:cNvPr id="315" name="Arc 314"/>
            <p:cNvSpPr/>
            <p:nvPr/>
          </p:nvSpPr>
          <p:spPr>
            <a:xfrm rot="13658104" flipV="1">
              <a:off x="7013598" y="2453807"/>
              <a:ext cx="849405" cy="849405"/>
            </a:xfrm>
            <a:prstGeom prst="arc">
              <a:avLst>
                <a:gd name="adj1" fmla="val 16781342"/>
                <a:gd name="adj2" fmla="val 21254349"/>
              </a:avLst>
            </a:prstGeom>
            <a:ln w="28575" cap="flat" cmpd="sng" algn="ctr">
              <a:solidFill>
                <a:schemeClr val="tx1"/>
              </a:solidFill>
              <a:prstDash val="sysDash"/>
              <a:round/>
              <a:headEnd type="none" w="lg" len="lg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316" name="Arc 315"/>
            <p:cNvSpPr/>
            <p:nvPr/>
          </p:nvSpPr>
          <p:spPr>
            <a:xfrm rot="10080000" flipV="1">
              <a:off x="6379809" y="2006332"/>
              <a:ext cx="849405" cy="849405"/>
            </a:xfrm>
            <a:prstGeom prst="arc">
              <a:avLst>
                <a:gd name="adj1" fmla="val 16121858"/>
                <a:gd name="adj2" fmla="val 399594"/>
              </a:avLst>
            </a:prstGeom>
            <a:ln w="28575" cap="flat" cmpd="sng" algn="ctr">
              <a:solidFill>
                <a:schemeClr val="tx1"/>
              </a:solidFill>
              <a:prstDash val="solid"/>
              <a:round/>
              <a:headEnd type="none" w="lg" len="lg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000090"/>
                </a:solidFill>
                <a:latin typeface="Arial"/>
              </a:endParaRPr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6205687" y="1904160"/>
              <a:ext cx="2696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i="1" dirty="0" smtClean="0">
                  <a:solidFill>
                    <a:srgbClr val="000000"/>
                  </a:solidFill>
                  <a:latin typeface="Times"/>
                  <a:cs typeface="Times"/>
                </a:rPr>
                <a:t>t</a:t>
              </a:r>
              <a:endParaRPr lang="en-US" sz="2400" dirty="0"/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7261174" y="2072244"/>
              <a:ext cx="3722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400" i="1" dirty="0" smtClean="0">
                  <a:solidFill>
                    <a:srgbClr val="000000"/>
                  </a:solidFill>
                  <a:latin typeface="Times"/>
                  <a:cs typeface="Times"/>
                </a:rPr>
                <a:t>t’</a:t>
              </a:r>
              <a:endParaRPr lang="en-US" sz="2400" dirty="0"/>
            </a:p>
          </p:txBody>
        </p:sp>
      </p:grpSp>
      <p:grpSp>
        <p:nvGrpSpPr>
          <p:cNvPr id="231" name="Group 230"/>
          <p:cNvGrpSpPr/>
          <p:nvPr/>
        </p:nvGrpSpPr>
        <p:grpSpPr>
          <a:xfrm>
            <a:off x="5682411" y="1995925"/>
            <a:ext cx="3183368" cy="1927982"/>
            <a:chOff x="5682411" y="1886685"/>
            <a:chExt cx="3183368" cy="1927982"/>
          </a:xfrm>
        </p:grpSpPr>
        <p:grpSp>
          <p:nvGrpSpPr>
            <p:cNvPr id="232" name="Group 231"/>
            <p:cNvGrpSpPr/>
            <p:nvPr/>
          </p:nvGrpSpPr>
          <p:grpSpPr>
            <a:xfrm>
              <a:off x="6645039" y="1886685"/>
              <a:ext cx="316493" cy="316493"/>
              <a:chOff x="5050484" y="2648686"/>
              <a:chExt cx="545824" cy="545824"/>
            </a:xfrm>
          </p:grpSpPr>
          <p:sp>
            <p:nvSpPr>
              <p:cNvPr id="272" name="Oval 271"/>
              <p:cNvSpPr/>
              <p:nvPr/>
            </p:nvSpPr>
            <p:spPr>
              <a:xfrm>
                <a:off x="5050484" y="2648686"/>
                <a:ext cx="545824" cy="54582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800000"/>
                  </a:gs>
                  <a:gs pos="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Line 134"/>
              <p:cNvSpPr>
                <a:spLocks noChangeShapeType="1"/>
              </p:cNvSpPr>
              <p:nvPr/>
            </p:nvSpPr>
            <p:spPr bwMode="auto">
              <a:xfrm flipV="1">
                <a:off x="5323396" y="2720438"/>
                <a:ext cx="0" cy="40231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none" w="med" len="med"/>
                <a:tailEnd type="arrow" w="med" len="med"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33" name="Group 232"/>
            <p:cNvGrpSpPr/>
            <p:nvPr/>
          </p:nvGrpSpPr>
          <p:grpSpPr>
            <a:xfrm>
              <a:off x="7605201" y="2420085"/>
              <a:ext cx="316493" cy="316493"/>
              <a:chOff x="5050484" y="2648686"/>
              <a:chExt cx="545824" cy="545824"/>
            </a:xfrm>
          </p:grpSpPr>
          <p:sp>
            <p:nvSpPr>
              <p:cNvPr id="270" name="Oval 269"/>
              <p:cNvSpPr/>
              <p:nvPr/>
            </p:nvSpPr>
            <p:spPr>
              <a:xfrm>
                <a:off x="5050484" y="2648686"/>
                <a:ext cx="545824" cy="54582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800000"/>
                  </a:gs>
                  <a:gs pos="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Line 134"/>
              <p:cNvSpPr>
                <a:spLocks noChangeShapeType="1"/>
              </p:cNvSpPr>
              <p:nvPr/>
            </p:nvSpPr>
            <p:spPr bwMode="auto">
              <a:xfrm flipV="1">
                <a:off x="5323396" y="2720438"/>
                <a:ext cx="0" cy="40231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none" w="med" len="med"/>
                <a:tailEnd type="arrow" w="med" len="med"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34" name="Group 233"/>
            <p:cNvGrpSpPr/>
            <p:nvPr/>
          </p:nvGrpSpPr>
          <p:grpSpPr>
            <a:xfrm>
              <a:off x="6310084" y="3498174"/>
              <a:ext cx="316493" cy="316493"/>
              <a:chOff x="5050484" y="2648686"/>
              <a:chExt cx="545824" cy="545824"/>
            </a:xfrm>
          </p:grpSpPr>
          <p:sp>
            <p:nvSpPr>
              <p:cNvPr id="268" name="Oval 267"/>
              <p:cNvSpPr/>
              <p:nvPr/>
            </p:nvSpPr>
            <p:spPr>
              <a:xfrm>
                <a:off x="5050484" y="2648686"/>
                <a:ext cx="545824" cy="54582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800000"/>
                  </a:gs>
                  <a:gs pos="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Line 134"/>
              <p:cNvSpPr>
                <a:spLocks noChangeShapeType="1"/>
              </p:cNvSpPr>
              <p:nvPr/>
            </p:nvSpPr>
            <p:spPr bwMode="auto">
              <a:xfrm flipV="1">
                <a:off x="5323396" y="2720438"/>
                <a:ext cx="0" cy="40231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none" w="med" len="med"/>
                <a:tailEnd type="arrow" w="med" len="med"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35" name="Group 234"/>
            <p:cNvGrpSpPr/>
            <p:nvPr/>
          </p:nvGrpSpPr>
          <p:grpSpPr>
            <a:xfrm>
              <a:off x="7594195" y="3498174"/>
              <a:ext cx="316493" cy="316493"/>
              <a:chOff x="5050484" y="2648686"/>
              <a:chExt cx="545824" cy="545824"/>
            </a:xfrm>
          </p:grpSpPr>
          <p:sp>
            <p:nvSpPr>
              <p:cNvPr id="266" name="Oval 265"/>
              <p:cNvSpPr/>
              <p:nvPr/>
            </p:nvSpPr>
            <p:spPr>
              <a:xfrm>
                <a:off x="5050484" y="2648686"/>
                <a:ext cx="545824" cy="54582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800000"/>
                  </a:gs>
                  <a:gs pos="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Line 134"/>
              <p:cNvSpPr>
                <a:spLocks noChangeShapeType="1"/>
              </p:cNvSpPr>
              <p:nvPr/>
            </p:nvSpPr>
            <p:spPr bwMode="auto">
              <a:xfrm flipV="1">
                <a:off x="5323396" y="2720438"/>
                <a:ext cx="0" cy="40231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none" w="med" len="med"/>
                <a:tailEnd type="arrow" w="med" len="med"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36" name="Group 235"/>
            <p:cNvGrpSpPr/>
            <p:nvPr/>
          </p:nvGrpSpPr>
          <p:grpSpPr>
            <a:xfrm>
              <a:off x="7914704" y="1886685"/>
              <a:ext cx="316493" cy="316493"/>
              <a:chOff x="5050484" y="2648686"/>
              <a:chExt cx="545824" cy="545824"/>
            </a:xfrm>
          </p:grpSpPr>
          <p:sp>
            <p:nvSpPr>
              <p:cNvPr id="264" name="Oval 263"/>
              <p:cNvSpPr/>
              <p:nvPr/>
            </p:nvSpPr>
            <p:spPr>
              <a:xfrm>
                <a:off x="5050484" y="2648686"/>
                <a:ext cx="545824" cy="54582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800000"/>
                  </a:gs>
                  <a:gs pos="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Line 134"/>
              <p:cNvSpPr>
                <a:spLocks noChangeShapeType="1"/>
              </p:cNvSpPr>
              <p:nvPr/>
            </p:nvSpPr>
            <p:spPr bwMode="auto">
              <a:xfrm flipV="1">
                <a:off x="5323396" y="2720438"/>
                <a:ext cx="0" cy="40231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none" w="med" len="med"/>
                <a:tailEnd type="arrow" w="med" len="med"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37" name="Group 236"/>
            <p:cNvGrpSpPr/>
            <p:nvPr/>
          </p:nvGrpSpPr>
          <p:grpSpPr>
            <a:xfrm>
              <a:off x="5996817" y="2964774"/>
              <a:ext cx="316493" cy="316493"/>
              <a:chOff x="5050484" y="2648686"/>
              <a:chExt cx="545824" cy="545824"/>
            </a:xfrm>
          </p:grpSpPr>
          <p:sp>
            <p:nvSpPr>
              <p:cNvPr id="262" name="Oval 261"/>
              <p:cNvSpPr/>
              <p:nvPr/>
            </p:nvSpPr>
            <p:spPr>
              <a:xfrm>
                <a:off x="5050484" y="2648686"/>
                <a:ext cx="545824" cy="54582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800000"/>
                  </a:gs>
                  <a:gs pos="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Line 134"/>
              <p:cNvSpPr>
                <a:spLocks noChangeShapeType="1"/>
              </p:cNvSpPr>
              <p:nvPr/>
            </p:nvSpPr>
            <p:spPr bwMode="auto">
              <a:xfrm flipV="1">
                <a:off x="5323396" y="2720438"/>
                <a:ext cx="0" cy="40231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none" w="med" len="med"/>
                <a:tailEnd type="arrow" w="med" len="med"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38" name="Group 237"/>
            <p:cNvGrpSpPr/>
            <p:nvPr/>
          </p:nvGrpSpPr>
          <p:grpSpPr>
            <a:xfrm>
              <a:off x="7280123" y="1886685"/>
              <a:ext cx="315990" cy="314647"/>
              <a:chOff x="7280123" y="1886685"/>
              <a:chExt cx="315990" cy="314647"/>
            </a:xfrm>
          </p:grpSpPr>
          <p:sp>
            <p:nvSpPr>
              <p:cNvPr id="260" name="Oval 135"/>
              <p:cNvSpPr>
                <a:spLocks noChangeArrowheads="1"/>
              </p:cNvSpPr>
              <p:nvPr/>
            </p:nvSpPr>
            <p:spPr bwMode="auto">
              <a:xfrm flipV="1">
                <a:off x="7280123" y="1886685"/>
                <a:ext cx="315990" cy="31464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61" name="Line 134"/>
              <p:cNvSpPr>
                <a:spLocks noChangeShapeType="1"/>
              </p:cNvSpPr>
              <p:nvPr/>
            </p:nvSpPr>
            <p:spPr bwMode="auto">
              <a:xfrm flipV="1">
                <a:off x="7438118" y="1927367"/>
                <a:ext cx="0" cy="233282"/>
              </a:xfrm>
              <a:prstGeom prst="line">
                <a:avLst/>
              </a:prstGeom>
              <a:noFill/>
              <a:ln w="28575" cmpd="sng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39" name="Group 238"/>
            <p:cNvGrpSpPr/>
            <p:nvPr/>
          </p:nvGrpSpPr>
          <p:grpSpPr>
            <a:xfrm>
              <a:off x="6954627" y="2420085"/>
              <a:ext cx="315990" cy="314647"/>
              <a:chOff x="6954627" y="2420085"/>
              <a:chExt cx="315990" cy="314647"/>
            </a:xfrm>
          </p:grpSpPr>
          <p:sp>
            <p:nvSpPr>
              <p:cNvPr id="258" name="Oval 257"/>
              <p:cNvSpPr>
                <a:spLocks noChangeArrowheads="1"/>
              </p:cNvSpPr>
              <p:nvPr/>
            </p:nvSpPr>
            <p:spPr bwMode="auto">
              <a:xfrm flipV="1">
                <a:off x="6954627" y="2420085"/>
                <a:ext cx="315990" cy="31464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9" name="Line 134"/>
              <p:cNvSpPr>
                <a:spLocks noChangeShapeType="1"/>
              </p:cNvSpPr>
              <p:nvPr/>
            </p:nvSpPr>
            <p:spPr bwMode="auto">
              <a:xfrm flipV="1">
                <a:off x="7112622" y="2460767"/>
                <a:ext cx="0" cy="233282"/>
              </a:xfrm>
              <a:prstGeom prst="line">
                <a:avLst/>
              </a:prstGeom>
              <a:noFill/>
              <a:ln w="28575" cmpd="sng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0" name="Group 239"/>
            <p:cNvGrpSpPr/>
            <p:nvPr/>
          </p:nvGrpSpPr>
          <p:grpSpPr>
            <a:xfrm>
              <a:off x="6653255" y="2964774"/>
              <a:ext cx="315990" cy="314647"/>
              <a:chOff x="6653255" y="2964774"/>
              <a:chExt cx="315990" cy="314647"/>
            </a:xfrm>
          </p:grpSpPr>
          <p:sp>
            <p:nvSpPr>
              <p:cNvPr id="256" name="Oval 135"/>
              <p:cNvSpPr>
                <a:spLocks noChangeArrowheads="1"/>
              </p:cNvSpPr>
              <p:nvPr/>
            </p:nvSpPr>
            <p:spPr bwMode="auto">
              <a:xfrm flipV="1">
                <a:off x="6653255" y="2964774"/>
                <a:ext cx="315990" cy="31464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7" name="Line 134"/>
              <p:cNvSpPr>
                <a:spLocks noChangeShapeType="1"/>
              </p:cNvSpPr>
              <p:nvPr/>
            </p:nvSpPr>
            <p:spPr bwMode="auto">
              <a:xfrm flipV="1">
                <a:off x="6811250" y="3005456"/>
                <a:ext cx="0" cy="233282"/>
              </a:xfrm>
              <a:prstGeom prst="line">
                <a:avLst/>
              </a:prstGeom>
              <a:noFill/>
              <a:ln w="28575" cmpd="sng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1" name="Group 240"/>
            <p:cNvGrpSpPr/>
            <p:nvPr/>
          </p:nvGrpSpPr>
          <p:grpSpPr>
            <a:xfrm>
              <a:off x="7285433" y="2964774"/>
              <a:ext cx="315990" cy="314647"/>
              <a:chOff x="7285433" y="2964774"/>
              <a:chExt cx="315990" cy="314647"/>
            </a:xfrm>
          </p:grpSpPr>
          <p:sp>
            <p:nvSpPr>
              <p:cNvPr id="254" name="Oval 135"/>
              <p:cNvSpPr>
                <a:spLocks noChangeArrowheads="1"/>
              </p:cNvSpPr>
              <p:nvPr/>
            </p:nvSpPr>
            <p:spPr bwMode="auto">
              <a:xfrm flipV="1">
                <a:off x="7285433" y="2964774"/>
                <a:ext cx="315990" cy="31464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5" name="Line 134"/>
              <p:cNvSpPr>
                <a:spLocks noChangeShapeType="1"/>
              </p:cNvSpPr>
              <p:nvPr/>
            </p:nvSpPr>
            <p:spPr bwMode="auto">
              <a:xfrm flipV="1">
                <a:off x="7443428" y="3005456"/>
                <a:ext cx="0" cy="233282"/>
              </a:xfrm>
              <a:prstGeom prst="line">
                <a:avLst/>
              </a:prstGeom>
              <a:noFill/>
              <a:ln w="28575" cmpd="sng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2" name="Group 241"/>
            <p:cNvGrpSpPr/>
            <p:nvPr/>
          </p:nvGrpSpPr>
          <p:grpSpPr>
            <a:xfrm>
              <a:off x="6974988" y="3498174"/>
              <a:ext cx="315990" cy="314647"/>
              <a:chOff x="6974988" y="3498174"/>
              <a:chExt cx="315990" cy="314647"/>
            </a:xfrm>
          </p:grpSpPr>
          <p:sp>
            <p:nvSpPr>
              <p:cNvPr id="252" name="Oval 135"/>
              <p:cNvSpPr>
                <a:spLocks noChangeArrowheads="1"/>
              </p:cNvSpPr>
              <p:nvPr/>
            </p:nvSpPr>
            <p:spPr bwMode="auto">
              <a:xfrm flipV="1">
                <a:off x="6974988" y="3498174"/>
                <a:ext cx="315990" cy="31464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3" name="Line 134"/>
              <p:cNvSpPr>
                <a:spLocks noChangeShapeType="1"/>
              </p:cNvSpPr>
              <p:nvPr/>
            </p:nvSpPr>
            <p:spPr bwMode="auto">
              <a:xfrm flipV="1">
                <a:off x="7132983" y="3538856"/>
                <a:ext cx="0" cy="233282"/>
              </a:xfrm>
              <a:prstGeom prst="line">
                <a:avLst/>
              </a:prstGeom>
              <a:noFill/>
              <a:ln w="28575" cmpd="sng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3" name="Group 242"/>
            <p:cNvGrpSpPr/>
            <p:nvPr/>
          </p:nvGrpSpPr>
          <p:grpSpPr>
            <a:xfrm>
              <a:off x="8256278" y="2420085"/>
              <a:ext cx="315990" cy="314647"/>
              <a:chOff x="8256278" y="2420085"/>
              <a:chExt cx="315990" cy="314647"/>
            </a:xfrm>
          </p:grpSpPr>
          <p:sp>
            <p:nvSpPr>
              <p:cNvPr id="250" name="Oval 135"/>
              <p:cNvSpPr>
                <a:spLocks noChangeArrowheads="1"/>
              </p:cNvSpPr>
              <p:nvPr/>
            </p:nvSpPr>
            <p:spPr bwMode="auto">
              <a:xfrm flipV="1">
                <a:off x="8256278" y="2420085"/>
                <a:ext cx="315990" cy="31464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1" name="Line 134"/>
              <p:cNvSpPr>
                <a:spLocks noChangeShapeType="1"/>
              </p:cNvSpPr>
              <p:nvPr/>
            </p:nvSpPr>
            <p:spPr bwMode="auto">
              <a:xfrm flipV="1">
                <a:off x="8414273" y="2460767"/>
                <a:ext cx="0" cy="233282"/>
              </a:xfrm>
              <a:prstGeom prst="line">
                <a:avLst/>
              </a:prstGeom>
              <a:noFill/>
              <a:ln w="28575" cmpd="sng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4" name="Group 243"/>
            <p:cNvGrpSpPr/>
            <p:nvPr/>
          </p:nvGrpSpPr>
          <p:grpSpPr>
            <a:xfrm>
              <a:off x="8549789" y="1886685"/>
              <a:ext cx="315990" cy="314647"/>
              <a:chOff x="8549789" y="1886685"/>
              <a:chExt cx="315990" cy="314647"/>
            </a:xfrm>
          </p:grpSpPr>
          <p:sp>
            <p:nvSpPr>
              <p:cNvPr id="248" name="Oval 135"/>
              <p:cNvSpPr>
                <a:spLocks noChangeArrowheads="1"/>
              </p:cNvSpPr>
              <p:nvPr/>
            </p:nvSpPr>
            <p:spPr bwMode="auto">
              <a:xfrm flipV="1">
                <a:off x="8549789" y="1886685"/>
                <a:ext cx="315990" cy="31464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9" name="Line 134"/>
              <p:cNvSpPr>
                <a:spLocks noChangeShapeType="1"/>
              </p:cNvSpPr>
              <p:nvPr/>
            </p:nvSpPr>
            <p:spPr bwMode="auto">
              <a:xfrm flipV="1">
                <a:off x="8707784" y="1927367"/>
                <a:ext cx="0" cy="233282"/>
              </a:xfrm>
              <a:prstGeom prst="line">
                <a:avLst/>
              </a:prstGeom>
              <a:noFill/>
              <a:ln w="28575" cmpd="sng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5" name="Group 244"/>
            <p:cNvGrpSpPr/>
            <p:nvPr/>
          </p:nvGrpSpPr>
          <p:grpSpPr>
            <a:xfrm>
              <a:off x="5682411" y="3498174"/>
              <a:ext cx="315990" cy="314647"/>
              <a:chOff x="5682411" y="3498174"/>
              <a:chExt cx="315990" cy="314647"/>
            </a:xfrm>
          </p:grpSpPr>
          <p:sp>
            <p:nvSpPr>
              <p:cNvPr id="246" name="Oval 135"/>
              <p:cNvSpPr>
                <a:spLocks noChangeArrowheads="1"/>
              </p:cNvSpPr>
              <p:nvPr/>
            </p:nvSpPr>
            <p:spPr bwMode="auto">
              <a:xfrm flipV="1">
                <a:off x="5682411" y="3498174"/>
                <a:ext cx="315990" cy="31464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7" name="Line 134"/>
              <p:cNvSpPr>
                <a:spLocks noChangeShapeType="1"/>
              </p:cNvSpPr>
              <p:nvPr/>
            </p:nvSpPr>
            <p:spPr bwMode="auto">
              <a:xfrm flipV="1">
                <a:off x="5840406" y="3538856"/>
                <a:ext cx="0" cy="233282"/>
              </a:xfrm>
              <a:prstGeom prst="line">
                <a:avLst/>
              </a:prstGeom>
              <a:noFill/>
              <a:ln w="28575" cmpd="sng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74" name="Group 273"/>
          <p:cNvGrpSpPr/>
          <p:nvPr/>
        </p:nvGrpSpPr>
        <p:grpSpPr>
          <a:xfrm>
            <a:off x="6310084" y="2529325"/>
            <a:ext cx="316493" cy="316493"/>
            <a:chOff x="5050484" y="2648686"/>
            <a:chExt cx="545824" cy="545824"/>
          </a:xfrm>
        </p:grpSpPr>
        <p:sp>
          <p:nvSpPr>
            <p:cNvPr id="275" name="Oval 274"/>
            <p:cNvSpPr/>
            <p:nvPr/>
          </p:nvSpPr>
          <p:spPr>
            <a:xfrm>
              <a:off x="5050484" y="2648686"/>
              <a:ext cx="545824" cy="545824"/>
            </a:xfrm>
            <a:prstGeom prst="ellipse">
              <a:avLst/>
            </a:prstGeom>
            <a:gradFill flip="none" rotWithShape="1">
              <a:gsLst>
                <a:gs pos="100000">
                  <a:srgbClr val="800000"/>
                </a:gs>
                <a:gs pos="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Line 134"/>
            <p:cNvSpPr>
              <a:spLocks noChangeShapeType="1"/>
            </p:cNvSpPr>
            <p:nvPr/>
          </p:nvSpPr>
          <p:spPr bwMode="auto">
            <a:xfrm flipV="1">
              <a:off x="5323396" y="2720438"/>
              <a:ext cx="0" cy="40231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med" len="med"/>
              <a:tailEnd type="arrow" w="med" len="med"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277" name="Group 276"/>
          <p:cNvGrpSpPr/>
          <p:nvPr/>
        </p:nvGrpSpPr>
        <p:grpSpPr>
          <a:xfrm>
            <a:off x="7914704" y="3074014"/>
            <a:ext cx="316493" cy="316493"/>
            <a:chOff x="5050484" y="2648686"/>
            <a:chExt cx="545824" cy="545824"/>
          </a:xfrm>
        </p:grpSpPr>
        <p:sp>
          <p:nvSpPr>
            <p:cNvPr id="278" name="Oval 277"/>
            <p:cNvSpPr/>
            <p:nvPr/>
          </p:nvSpPr>
          <p:spPr>
            <a:xfrm>
              <a:off x="5050484" y="2648686"/>
              <a:ext cx="545824" cy="545824"/>
            </a:xfrm>
            <a:prstGeom prst="ellipse">
              <a:avLst/>
            </a:prstGeom>
            <a:gradFill flip="none" rotWithShape="1">
              <a:gsLst>
                <a:gs pos="100000">
                  <a:srgbClr val="800000"/>
                </a:gs>
                <a:gs pos="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Line 134"/>
            <p:cNvSpPr>
              <a:spLocks noChangeShapeType="1"/>
            </p:cNvSpPr>
            <p:nvPr/>
          </p:nvSpPr>
          <p:spPr bwMode="auto">
            <a:xfrm flipV="1">
              <a:off x="5323396" y="2720438"/>
              <a:ext cx="0" cy="40231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med" len="med"/>
              <a:tailEnd type="arrow" w="med" len="med"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280" name="Group 279"/>
          <p:cNvGrpSpPr/>
          <p:nvPr/>
        </p:nvGrpSpPr>
        <p:grpSpPr>
          <a:xfrm>
            <a:off x="6726883" y="2529325"/>
            <a:ext cx="316493" cy="316493"/>
            <a:chOff x="5050484" y="2648686"/>
            <a:chExt cx="545824" cy="545824"/>
          </a:xfrm>
        </p:grpSpPr>
        <p:sp>
          <p:nvSpPr>
            <p:cNvPr id="281" name="Oval 280"/>
            <p:cNvSpPr/>
            <p:nvPr/>
          </p:nvSpPr>
          <p:spPr>
            <a:xfrm>
              <a:off x="5050484" y="2648686"/>
              <a:ext cx="545824" cy="545824"/>
            </a:xfrm>
            <a:prstGeom prst="ellipse">
              <a:avLst/>
            </a:prstGeom>
            <a:gradFill flip="none" rotWithShape="1">
              <a:gsLst>
                <a:gs pos="100000">
                  <a:srgbClr val="800000"/>
                </a:gs>
                <a:gs pos="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Line 134"/>
            <p:cNvSpPr>
              <a:spLocks noChangeShapeType="1"/>
            </p:cNvSpPr>
            <p:nvPr/>
          </p:nvSpPr>
          <p:spPr bwMode="auto">
            <a:xfrm flipV="1">
              <a:off x="5323396" y="2720438"/>
              <a:ext cx="0" cy="40231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med" len="med"/>
              <a:tailEnd type="arrow" w="med" len="med"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283" name="Group 282"/>
          <p:cNvGrpSpPr/>
          <p:nvPr/>
        </p:nvGrpSpPr>
        <p:grpSpPr>
          <a:xfrm>
            <a:off x="7509785" y="3074014"/>
            <a:ext cx="316493" cy="316493"/>
            <a:chOff x="5050484" y="2648686"/>
            <a:chExt cx="545824" cy="545824"/>
          </a:xfrm>
        </p:grpSpPr>
        <p:sp>
          <p:nvSpPr>
            <p:cNvPr id="284" name="Oval 283"/>
            <p:cNvSpPr/>
            <p:nvPr/>
          </p:nvSpPr>
          <p:spPr>
            <a:xfrm>
              <a:off x="5050484" y="2648686"/>
              <a:ext cx="545824" cy="545824"/>
            </a:xfrm>
            <a:prstGeom prst="ellipse">
              <a:avLst/>
            </a:prstGeom>
            <a:gradFill flip="none" rotWithShape="1">
              <a:gsLst>
                <a:gs pos="100000">
                  <a:srgbClr val="800000"/>
                </a:gs>
                <a:gs pos="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Line 134"/>
            <p:cNvSpPr>
              <a:spLocks noChangeShapeType="1"/>
            </p:cNvSpPr>
            <p:nvPr/>
          </p:nvSpPr>
          <p:spPr bwMode="auto">
            <a:xfrm flipV="1">
              <a:off x="5323396" y="2720438"/>
              <a:ext cx="0" cy="402318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 type="none" w="med" len="med"/>
              <a:tailEnd type="arrow" w="med" len="med"/>
            </a:ln>
          </p:spPr>
          <p:txBody>
            <a:bodyPr wrap="squar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291" name="Rectangle 290"/>
          <p:cNvSpPr/>
          <p:nvPr/>
        </p:nvSpPr>
        <p:spPr>
          <a:xfrm>
            <a:off x="6905874" y="2089829"/>
            <a:ext cx="4908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i="1" dirty="0" smtClean="0">
                <a:solidFill>
                  <a:srgbClr val="000000"/>
                </a:solidFill>
                <a:latin typeface="Times"/>
                <a:cs typeface="Times"/>
              </a:rPr>
              <a:t>U</a:t>
            </a:r>
            <a:endParaRPr lang="en-US" sz="2800" dirty="0"/>
          </a:p>
        </p:txBody>
      </p:sp>
      <p:sp>
        <p:nvSpPr>
          <p:cNvPr id="292" name="Rectangle 291"/>
          <p:cNvSpPr/>
          <p:nvPr/>
        </p:nvSpPr>
        <p:spPr>
          <a:xfrm>
            <a:off x="7698132" y="2758353"/>
            <a:ext cx="4908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i="1" dirty="0" smtClean="0">
                <a:solidFill>
                  <a:srgbClr val="000000"/>
                </a:solidFill>
                <a:latin typeface="Times"/>
                <a:cs typeface="Times"/>
              </a:rPr>
              <a:t>U</a:t>
            </a:r>
            <a:endParaRPr lang="en-US" sz="2800" dirty="0"/>
          </a:p>
        </p:txBody>
      </p:sp>
      <p:grpSp>
        <p:nvGrpSpPr>
          <p:cNvPr id="199" name="Group 198"/>
          <p:cNvGrpSpPr/>
          <p:nvPr/>
        </p:nvGrpSpPr>
        <p:grpSpPr>
          <a:xfrm>
            <a:off x="5682411" y="4755973"/>
            <a:ext cx="3183368" cy="1927982"/>
            <a:chOff x="5682411" y="4646733"/>
            <a:chExt cx="3183368" cy="1927982"/>
          </a:xfrm>
        </p:grpSpPr>
        <p:grpSp>
          <p:nvGrpSpPr>
            <p:cNvPr id="200" name="Group 199"/>
            <p:cNvGrpSpPr/>
            <p:nvPr/>
          </p:nvGrpSpPr>
          <p:grpSpPr>
            <a:xfrm>
              <a:off x="6645039" y="4646733"/>
              <a:ext cx="316493" cy="316493"/>
              <a:chOff x="5050484" y="2648686"/>
              <a:chExt cx="545824" cy="545824"/>
            </a:xfrm>
          </p:grpSpPr>
          <p:sp>
            <p:nvSpPr>
              <p:cNvPr id="296" name="Oval 295"/>
              <p:cNvSpPr/>
              <p:nvPr/>
            </p:nvSpPr>
            <p:spPr>
              <a:xfrm>
                <a:off x="5050484" y="2648686"/>
                <a:ext cx="545824" cy="54582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800000"/>
                  </a:gs>
                  <a:gs pos="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Line 134"/>
              <p:cNvSpPr>
                <a:spLocks noChangeShapeType="1"/>
              </p:cNvSpPr>
              <p:nvPr/>
            </p:nvSpPr>
            <p:spPr bwMode="auto">
              <a:xfrm flipV="1">
                <a:off x="5323396" y="2720438"/>
                <a:ext cx="0" cy="40231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none" w="med" len="med"/>
                <a:tailEnd type="arrow" w="med" len="med"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7605201" y="5180133"/>
              <a:ext cx="316493" cy="316493"/>
              <a:chOff x="5050484" y="2648686"/>
              <a:chExt cx="545824" cy="545824"/>
            </a:xfrm>
          </p:grpSpPr>
          <p:sp>
            <p:nvSpPr>
              <p:cNvPr id="294" name="Oval 293"/>
              <p:cNvSpPr/>
              <p:nvPr/>
            </p:nvSpPr>
            <p:spPr>
              <a:xfrm>
                <a:off x="5050484" y="2648686"/>
                <a:ext cx="545824" cy="54582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800000"/>
                  </a:gs>
                  <a:gs pos="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Line 134"/>
              <p:cNvSpPr>
                <a:spLocks noChangeShapeType="1"/>
              </p:cNvSpPr>
              <p:nvPr/>
            </p:nvSpPr>
            <p:spPr bwMode="auto">
              <a:xfrm flipV="1">
                <a:off x="5323396" y="2720438"/>
                <a:ext cx="0" cy="40231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none" w="med" len="med"/>
                <a:tailEnd type="arrow" w="med" len="med"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2" name="Group 201"/>
            <p:cNvGrpSpPr/>
            <p:nvPr/>
          </p:nvGrpSpPr>
          <p:grpSpPr>
            <a:xfrm>
              <a:off x="6310084" y="6258222"/>
              <a:ext cx="316493" cy="316493"/>
              <a:chOff x="5050484" y="2648686"/>
              <a:chExt cx="545824" cy="545824"/>
            </a:xfrm>
          </p:grpSpPr>
          <p:sp>
            <p:nvSpPr>
              <p:cNvPr id="230" name="Oval 229"/>
              <p:cNvSpPr/>
              <p:nvPr/>
            </p:nvSpPr>
            <p:spPr>
              <a:xfrm>
                <a:off x="5050484" y="2648686"/>
                <a:ext cx="545824" cy="54582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800000"/>
                  </a:gs>
                  <a:gs pos="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Line 134"/>
              <p:cNvSpPr>
                <a:spLocks noChangeShapeType="1"/>
              </p:cNvSpPr>
              <p:nvPr/>
            </p:nvSpPr>
            <p:spPr bwMode="auto">
              <a:xfrm flipV="1">
                <a:off x="5323396" y="2720438"/>
                <a:ext cx="0" cy="40231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none" w="med" len="med"/>
                <a:tailEnd type="arrow" w="med" len="med"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3" name="Group 202"/>
            <p:cNvGrpSpPr/>
            <p:nvPr/>
          </p:nvGrpSpPr>
          <p:grpSpPr>
            <a:xfrm>
              <a:off x="7594195" y="6258222"/>
              <a:ext cx="316493" cy="316493"/>
              <a:chOff x="5050484" y="2648686"/>
              <a:chExt cx="545824" cy="545824"/>
            </a:xfrm>
          </p:grpSpPr>
          <p:sp>
            <p:nvSpPr>
              <p:cNvPr id="228" name="Oval 227"/>
              <p:cNvSpPr/>
              <p:nvPr/>
            </p:nvSpPr>
            <p:spPr>
              <a:xfrm>
                <a:off x="5050484" y="2648686"/>
                <a:ext cx="545824" cy="54582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800000"/>
                  </a:gs>
                  <a:gs pos="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Line 134"/>
              <p:cNvSpPr>
                <a:spLocks noChangeShapeType="1"/>
              </p:cNvSpPr>
              <p:nvPr/>
            </p:nvSpPr>
            <p:spPr bwMode="auto">
              <a:xfrm flipV="1">
                <a:off x="5323396" y="2720438"/>
                <a:ext cx="0" cy="40231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none" w="med" len="med"/>
                <a:tailEnd type="arrow" w="med" len="med"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4" name="Group 203"/>
            <p:cNvGrpSpPr/>
            <p:nvPr/>
          </p:nvGrpSpPr>
          <p:grpSpPr>
            <a:xfrm>
              <a:off x="7914704" y="4646733"/>
              <a:ext cx="316493" cy="316493"/>
              <a:chOff x="5050484" y="2648686"/>
              <a:chExt cx="545824" cy="545824"/>
            </a:xfrm>
          </p:grpSpPr>
          <p:sp>
            <p:nvSpPr>
              <p:cNvPr id="226" name="Oval 225"/>
              <p:cNvSpPr/>
              <p:nvPr/>
            </p:nvSpPr>
            <p:spPr>
              <a:xfrm>
                <a:off x="5050484" y="2648686"/>
                <a:ext cx="545824" cy="54582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800000"/>
                  </a:gs>
                  <a:gs pos="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Line 134"/>
              <p:cNvSpPr>
                <a:spLocks noChangeShapeType="1"/>
              </p:cNvSpPr>
              <p:nvPr/>
            </p:nvSpPr>
            <p:spPr bwMode="auto">
              <a:xfrm flipV="1">
                <a:off x="5323396" y="2720438"/>
                <a:ext cx="0" cy="40231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none" w="med" len="med"/>
                <a:tailEnd type="arrow" w="med" len="med"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5" name="Group 204"/>
            <p:cNvGrpSpPr/>
            <p:nvPr/>
          </p:nvGrpSpPr>
          <p:grpSpPr>
            <a:xfrm>
              <a:off x="5996817" y="5724822"/>
              <a:ext cx="316493" cy="316493"/>
              <a:chOff x="5050484" y="2648686"/>
              <a:chExt cx="545824" cy="545824"/>
            </a:xfrm>
          </p:grpSpPr>
          <p:sp>
            <p:nvSpPr>
              <p:cNvPr id="224" name="Oval 223"/>
              <p:cNvSpPr/>
              <p:nvPr/>
            </p:nvSpPr>
            <p:spPr>
              <a:xfrm>
                <a:off x="5050484" y="2648686"/>
                <a:ext cx="545824" cy="54582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800000"/>
                  </a:gs>
                  <a:gs pos="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Line 134"/>
              <p:cNvSpPr>
                <a:spLocks noChangeShapeType="1"/>
              </p:cNvSpPr>
              <p:nvPr/>
            </p:nvSpPr>
            <p:spPr bwMode="auto">
              <a:xfrm flipV="1">
                <a:off x="5323396" y="2720438"/>
                <a:ext cx="0" cy="40231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none" w="med" len="med"/>
                <a:tailEnd type="arrow" w="med" len="med"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6" name="Group 205"/>
            <p:cNvGrpSpPr/>
            <p:nvPr/>
          </p:nvGrpSpPr>
          <p:grpSpPr>
            <a:xfrm>
              <a:off x="7280123" y="4646733"/>
              <a:ext cx="315990" cy="314647"/>
              <a:chOff x="7280123" y="1886685"/>
              <a:chExt cx="315990" cy="314647"/>
            </a:xfrm>
          </p:grpSpPr>
          <p:sp>
            <p:nvSpPr>
              <p:cNvPr id="222" name="Oval 135"/>
              <p:cNvSpPr>
                <a:spLocks noChangeArrowheads="1"/>
              </p:cNvSpPr>
              <p:nvPr/>
            </p:nvSpPr>
            <p:spPr bwMode="auto">
              <a:xfrm flipV="1">
                <a:off x="7280123" y="1886685"/>
                <a:ext cx="315990" cy="31464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3" name="Line 134"/>
              <p:cNvSpPr>
                <a:spLocks noChangeShapeType="1"/>
              </p:cNvSpPr>
              <p:nvPr/>
            </p:nvSpPr>
            <p:spPr bwMode="auto">
              <a:xfrm flipV="1">
                <a:off x="7438118" y="1927367"/>
                <a:ext cx="0" cy="233282"/>
              </a:xfrm>
              <a:prstGeom prst="line">
                <a:avLst/>
              </a:prstGeom>
              <a:noFill/>
              <a:ln w="28575" cmpd="sng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>
              <a:off x="6653255" y="5724822"/>
              <a:ext cx="315990" cy="314647"/>
              <a:chOff x="6653255" y="2964774"/>
              <a:chExt cx="315990" cy="314647"/>
            </a:xfrm>
          </p:grpSpPr>
          <p:sp>
            <p:nvSpPr>
              <p:cNvPr id="220" name="Oval 135"/>
              <p:cNvSpPr>
                <a:spLocks noChangeArrowheads="1"/>
              </p:cNvSpPr>
              <p:nvPr/>
            </p:nvSpPr>
            <p:spPr bwMode="auto">
              <a:xfrm flipV="1">
                <a:off x="6653255" y="2964774"/>
                <a:ext cx="315990" cy="31464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1" name="Line 134"/>
              <p:cNvSpPr>
                <a:spLocks noChangeShapeType="1"/>
              </p:cNvSpPr>
              <p:nvPr/>
            </p:nvSpPr>
            <p:spPr bwMode="auto">
              <a:xfrm flipV="1">
                <a:off x="6811250" y="3005456"/>
                <a:ext cx="0" cy="233282"/>
              </a:xfrm>
              <a:prstGeom prst="line">
                <a:avLst/>
              </a:prstGeom>
              <a:noFill/>
              <a:ln w="28575" cmpd="sng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8" name="Group 207"/>
            <p:cNvGrpSpPr/>
            <p:nvPr/>
          </p:nvGrpSpPr>
          <p:grpSpPr>
            <a:xfrm>
              <a:off x="6974988" y="6258222"/>
              <a:ext cx="315990" cy="314647"/>
              <a:chOff x="6974988" y="3498174"/>
              <a:chExt cx="315990" cy="314647"/>
            </a:xfrm>
          </p:grpSpPr>
          <p:sp>
            <p:nvSpPr>
              <p:cNvPr id="218" name="Oval 135"/>
              <p:cNvSpPr>
                <a:spLocks noChangeArrowheads="1"/>
              </p:cNvSpPr>
              <p:nvPr/>
            </p:nvSpPr>
            <p:spPr bwMode="auto">
              <a:xfrm flipV="1">
                <a:off x="6974988" y="3498174"/>
                <a:ext cx="315990" cy="31464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9" name="Line 134"/>
              <p:cNvSpPr>
                <a:spLocks noChangeShapeType="1"/>
              </p:cNvSpPr>
              <p:nvPr/>
            </p:nvSpPr>
            <p:spPr bwMode="auto">
              <a:xfrm flipV="1">
                <a:off x="7132983" y="3538856"/>
                <a:ext cx="0" cy="233282"/>
              </a:xfrm>
              <a:prstGeom prst="line">
                <a:avLst/>
              </a:prstGeom>
              <a:noFill/>
              <a:ln w="28575" cmpd="sng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9" name="Group 208"/>
            <p:cNvGrpSpPr/>
            <p:nvPr/>
          </p:nvGrpSpPr>
          <p:grpSpPr>
            <a:xfrm>
              <a:off x="8256278" y="5180133"/>
              <a:ext cx="315990" cy="314647"/>
              <a:chOff x="8256278" y="2420085"/>
              <a:chExt cx="315990" cy="314647"/>
            </a:xfrm>
          </p:grpSpPr>
          <p:sp>
            <p:nvSpPr>
              <p:cNvPr id="216" name="Oval 135"/>
              <p:cNvSpPr>
                <a:spLocks noChangeArrowheads="1"/>
              </p:cNvSpPr>
              <p:nvPr/>
            </p:nvSpPr>
            <p:spPr bwMode="auto">
              <a:xfrm flipV="1">
                <a:off x="8256278" y="2420085"/>
                <a:ext cx="315990" cy="31464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7" name="Line 134"/>
              <p:cNvSpPr>
                <a:spLocks noChangeShapeType="1"/>
              </p:cNvSpPr>
              <p:nvPr/>
            </p:nvSpPr>
            <p:spPr bwMode="auto">
              <a:xfrm flipV="1">
                <a:off x="8414273" y="2460767"/>
                <a:ext cx="0" cy="233282"/>
              </a:xfrm>
              <a:prstGeom prst="line">
                <a:avLst/>
              </a:prstGeom>
              <a:noFill/>
              <a:ln w="28575" cmpd="sng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8549789" y="4646733"/>
              <a:ext cx="315990" cy="314647"/>
              <a:chOff x="8549789" y="1886685"/>
              <a:chExt cx="315990" cy="314647"/>
            </a:xfrm>
          </p:grpSpPr>
          <p:sp>
            <p:nvSpPr>
              <p:cNvPr id="214" name="Oval 135"/>
              <p:cNvSpPr>
                <a:spLocks noChangeArrowheads="1"/>
              </p:cNvSpPr>
              <p:nvPr/>
            </p:nvSpPr>
            <p:spPr bwMode="auto">
              <a:xfrm flipV="1">
                <a:off x="8549789" y="1886685"/>
                <a:ext cx="315990" cy="31464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5" name="Line 134"/>
              <p:cNvSpPr>
                <a:spLocks noChangeShapeType="1"/>
              </p:cNvSpPr>
              <p:nvPr/>
            </p:nvSpPr>
            <p:spPr bwMode="auto">
              <a:xfrm flipV="1">
                <a:off x="8707784" y="1927367"/>
                <a:ext cx="0" cy="233282"/>
              </a:xfrm>
              <a:prstGeom prst="line">
                <a:avLst/>
              </a:prstGeom>
              <a:noFill/>
              <a:ln w="28575" cmpd="sng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11" name="Group 210"/>
            <p:cNvGrpSpPr/>
            <p:nvPr/>
          </p:nvGrpSpPr>
          <p:grpSpPr>
            <a:xfrm>
              <a:off x="5682411" y="6258222"/>
              <a:ext cx="315990" cy="314647"/>
              <a:chOff x="5682411" y="3498174"/>
              <a:chExt cx="315990" cy="314647"/>
            </a:xfrm>
          </p:grpSpPr>
          <p:sp>
            <p:nvSpPr>
              <p:cNvPr id="212" name="Oval 135"/>
              <p:cNvSpPr>
                <a:spLocks noChangeArrowheads="1"/>
              </p:cNvSpPr>
              <p:nvPr/>
            </p:nvSpPr>
            <p:spPr bwMode="auto">
              <a:xfrm flipV="1">
                <a:off x="5682411" y="3498174"/>
                <a:ext cx="315990" cy="31464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3" name="Line 134"/>
              <p:cNvSpPr>
                <a:spLocks noChangeShapeType="1"/>
              </p:cNvSpPr>
              <p:nvPr/>
            </p:nvSpPr>
            <p:spPr bwMode="auto">
              <a:xfrm flipV="1">
                <a:off x="5840406" y="3538856"/>
                <a:ext cx="0" cy="233282"/>
              </a:xfrm>
              <a:prstGeom prst="line">
                <a:avLst/>
              </a:prstGeom>
              <a:noFill/>
              <a:ln w="28575" cmpd="sng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98" name="Group 297"/>
          <p:cNvGrpSpPr/>
          <p:nvPr/>
        </p:nvGrpSpPr>
        <p:grpSpPr>
          <a:xfrm>
            <a:off x="6310084" y="5289373"/>
            <a:ext cx="960533" cy="316493"/>
            <a:chOff x="6310084" y="5180133"/>
            <a:chExt cx="960533" cy="316493"/>
          </a:xfrm>
        </p:grpSpPr>
        <p:grpSp>
          <p:nvGrpSpPr>
            <p:cNvPr id="299" name="Group 298"/>
            <p:cNvGrpSpPr/>
            <p:nvPr/>
          </p:nvGrpSpPr>
          <p:grpSpPr>
            <a:xfrm>
              <a:off x="6954627" y="5180133"/>
              <a:ext cx="315990" cy="314647"/>
              <a:chOff x="6954627" y="2420085"/>
              <a:chExt cx="315990" cy="314647"/>
            </a:xfrm>
          </p:grpSpPr>
          <p:sp>
            <p:nvSpPr>
              <p:cNvPr id="303" name="Oval 302"/>
              <p:cNvSpPr>
                <a:spLocks noChangeArrowheads="1"/>
              </p:cNvSpPr>
              <p:nvPr/>
            </p:nvSpPr>
            <p:spPr bwMode="auto">
              <a:xfrm flipV="1">
                <a:off x="6954627" y="2420085"/>
                <a:ext cx="315990" cy="31464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4" name="Line 134"/>
              <p:cNvSpPr>
                <a:spLocks noChangeShapeType="1"/>
              </p:cNvSpPr>
              <p:nvPr/>
            </p:nvSpPr>
            <p:spPr bwMode="auto">
              <a:xfrm flipV="1">
                <a:off x="7112622" y="2460767"/>
                <a:ext cx="0" cy="233282"/>
              </a:xfrm>
              <a:prstGeom prst="line">
                <a:avLst/>
              </a:prstGeom>
              <a:noFill/>
              <a:ln w="28575" cmpd="sng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00" name="Group 299"/>
            <p:cNvGrpSpPr/>
            <p:nvPr/>
          </p:nvGrpSpPr>
          <p:grpSpPr>
            <a:xfrm>
              <a:off x="6310084" y="5180133"/>
              <a:ext cx="316493" cy="316493"/>
              <a:chOff x="5050484" y="2648686"/>
              <a:chExt cx="545824" cy="545824"/>
            </a:xfrm>
          </p:grpSpPr>
          <p:sp>
            <p:nvSpPr>
              <p:cNvPr id="301" name="Oval 300"/>
              <p:cNvSpPr/>
              <p:nvPr/>
            </p:nvSpPr>
            <p:spPr>
              <a:xfrm>
                <a:off x="5050484" y="2648686"/>
                <a:ext cx="545824" cy="54582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800000"/>
                  </a:gs>
                  <a:gs pos="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Line 134"/>
              <p:cNvSpPr>
                <a:spLocks noChangeShapeType="1"/>
              </p:cNvSpPr>
              <p:nvPr/>
            </p:nvSpPr>
            <p:spPr bwMode="auto">
              <a:xfrm flipV="1">
                <a:off x="5323396" y="2720438"/>
                <a:ext cx="0" cy="40231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none" w="med" len="med"/>
                <a:tailEnd type="arrow" w="med" len="med"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05" name="Group 304"/>
          <p:cNvGrpSpPr/>
          <p:nvPr/>
        </p:nvGrpSpPr>
        <p:grpSpPr>
          <a:xfrm>
            <a:off x="7285433" y="5834062"/>
            <a:ext cx="945764" cy="316493"/>
            <a:chOff x="7285433" y="5724822"/>
            <a:chExt cx="945764" cy="316493"/>
          </a:xfrm>
        </p:grpSpPr>
        <p:grpSp>
          <p:nvGrpSpPr>
            <p:cNvPr id="306" name="Group 305"/>
            <p:cNvGrpSpPr/>
            <p:nvPr/>
          </p:nvGrpSpPr>
          <p:grpSpPr>
            <a:xfrm>
              <a:off x="7285433" y="5724822"/>
              <a:ext cx="315990" cy="314647"/>
              <a:chOff x="7285433" y="2964774"/>
              <a:chExt cx="315990" cy="314647"/>
            </a:xfrm>
          </p:grpSpPr>
          <p:sp>
            <p:nvSpPr>
              <p:cNvPr id="310" name="Oval 135"/>
              <p:cNvSpPr>
                <a:spLocks noChangeArrowheads="1"/>
              </p:cNvSpPr>
              <p:nvPr/>
            </p:nvSpPr>
            <p:spPr bwMode="auto">
              <a:xfrm flipV="1">
                <a:off x="7285433" y="2964774"/>
                <a:ext cx="315990" cy="31464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11" name="Line 134"/>
              <p:cNvSpPr>
                <a:spLocks noChangeShapeType="1"/>
              </p:cNvSpPr>
              <p:nvPr/>
            </p:nvSpPr>
            <p:spPr bwMode="auto">
              <a:xfrm flipV="1">
                <a:off x="7443428" y="3005456"/>
                <a:ext cx="0" cy="233282"/>
              </a:xfrm>
              <a:prstGeom prst="line">
                <a:avLst/>
              </a:prstGeom>
              <a:noFill/>
              <a:ln w="28575" cmpd="sng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07" name="Group 306"/>
            <p:cNvGrpSpPr/>
            <p:nvPr/>
          </p:nvGrpSpPr>
          <p:grpSpPr>
            <a:xfrm>
              <a:off x="7914704" y="5724822"/>
              <a:ext cx="316493" cy="316493"/>
              <a:chOff x="5050484" y="2648686"/>
              <a:chExt cx="545824" cy="545824"/>
            </a:xfrm>
          </p:grpSpPr>
          <p:sp>
            <p:nvSpPr>
              <p:cNvPr id="308" name="Oval 307"/>
              <p:cNvSpPr/>
              <p:nvPr/>
            </p:nvSpPr>
            <p:spPr>
              <a:xfrm>
                <a:off x="5050484" y="2648686"/>
                <a:ext cx="545824" cy="54582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800000"/>
                  </a:gs>
                  <a:gs pos="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Line 134"/>
              <p:cNvSpPr>
                <a:spLocks noChangeShapeType="1"/>
              </p:cNvSpPr>
              <p:nvPr/>
            </p:nvSpPr>
            <p:spPr bwMode="auto">
              <a:xfrm flipV="1">
                <a:off x="5323396" y="2720438"/>
                <a:ext cx="0" cy="40231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none" w="med" len="med"/>
                <a:tailEnd type="arrow" w="med" len="med"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312" name="Rounded Rectangle 311"/>
          <p:cNvSpPr/>
          <p:nvPr/>
        </p:nvSpPr>
        <p:spPr>
          <a:xfrm>
            <a:off x="7204364" y="5778058"/>
            <a:ext cx="1102952" cy="430121"/>
          </a:xfrm>
          <a:prstGeom prst="roundRect">
            <a:avLst>
              <a:gd name="adj" fmla="val 50000"/>
            </a:avLst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Rounded Rectangle 312"/>
          <p:cNvSpPr/>
          <p:nvPr/>
        </p:nvSpPr>
        <p:spPr>
          <a:xfrm>
            <a:off x="6236855" y="5226185"/>
            <a:ext cx="1102952" cy="430121"/>
          </a:xfrm>
          <a:prstGeom prst="roundRect">
            <a:avLst>
              <a:gd name="adj" fmla="val 50000"/>
            </a:avLst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0" name="Group 319"/>
          <p:cNvGrpSpPr/>
          <p:nvPr/>
        </p:nvGrpSpPr>
        <p:grpSpPr>
          <a:xfrm>
            <a:off x="6312399" y="5291688"/>
            <a:ext cx="961036" cy="316493"/>
            <a:chOff x="6310084" y="5180133"/>
            <a:chExt cx="961036" cy="316493"/>
          </a:xfrm>
        </p:grpSpPr>
        <p:grpSp>
          <p:nvGrpSpPr>
            <p:cNvPr id="321" name="Group 320"/>
            <p:cNvGrpSpPr/>
            <p:nvPr/>
          </p:nvGrpSpPr>
          <p:grpSpPr>
            <a:xfrm>
              <a:off x="6310084" y="5181979"/>
              <a:ext cx="315990" cy="314647"/>
              <a:chOff x="6954627" y="2420085"/>
              <a:chExt cx="315990" cy="314647"/>
            </a:xfrm>
          </p:grpSpPr>
          <p:sp>
            <p:nvSpPr>
              <p:cNvPr id="325" name="Oval 324"/>
              <p:cNvSpPr>
                <a:spLocks noChangeArrowheads="1"/>
              </p:cNvSpPr>
              <p:nvPr/>
            </p:nvSpPr>
            <p:spPr bwMode="auto">
              <a:xfrm flipV="1">
                <a:off x="6954627" y="2420085"/>
                <a:ext cx="315990" cy="31464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26" name="Line 134"/>
              <p:cNvSpPr>
                <a:spLocks noChangeShapeType="1"/>
              </p:cNvSpPr>
              <p:nvPr/>
            </p:nvSpPr>
            <p:spPr bwMode="auto">
              <a:xfrm flipV="1">
                <a:off x="7112622" y="2460767"/>
                <a:ext cx="0" cy="233282"/>
              </a:xfrm>
              <a:prstGeom prst="line">
                <a:avLst/>
              </a:prstGeom>
              <a:noFill/>
              <a:ln w="28575" cmpd="sng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22" name="Group 321"/>
            <p:cNvGrpSpPr/>
            <p:nvPr/>
          </p:nvGrpSpPr>
          <p:grpSpPr>
            <a:xfrm>
              <a:off x="6954627" y="5180133"/>
              <a:ext cx="316493" cy="316493"/>
              <a:chOff x="5050484" y="2648686"/>
              <a:chExt cx="545824" cy="545824"/>
            </a:xfrm>
          </p:grpSpPr>
          <p:sp>
            <p:nvSpPr>
              <p:cNvPr id="323" name="Oval 322"/>
              <p:cNvSpPr/>
              <p:nvPr/>
            </p:nvSpPr>
            <p:spPr>
              <a:xfrm>
                <a:off x="5050484" y="2648686"/>
                <a:ext cx="545824" cy="54582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800000"/>
                  </a:gs>
                  <a:gs pos="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4" name="Line 134"/>
              <p:cNvSpPr>
                <a:spLocks noChangeShapeType="1"/>
              </p:cNvSpPr>
              <p:nvPr/>
            </p:nvSpPr>
            <p:spPr bwMode="auto">
              <a:xfrm flipV="1">
                <a:off x="5323396" y="2720438"/>
                <a:ext cx="0" cy="40231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none" w="med" len="med"/>
                <a:tailEnd type="arrow" w="med" len="med"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27" name="Group 326"/>
          <p:cNvGrpSpPr/>
          <p:nvPr/>
        </p:nvGrpSpPr>
        <p:grpSpPr>
          <a:xfrm>
            <a:off x="7287748" y="5836377"/>
            <a:ext cx="945764" cy="316493"/>
            <a:chOff x="7285433" y="5724822"/>
            <a:chExt cx="945764" cy="316493"/>
          </a:xfrm>
        </p:grpSpPr>
        <p:grpSp>
          <p:nvGrpSpPr>
            <p:cNvPr id="328" name="Group 327"/>
            <p:cNvGrpSpPr/>
            <p:nvPr/>
          </p:nvGrpSpPr>
          <p:grpSpPr>
            <a:xfrm>
              <a:off x="7915207" y="5724822"/>
              <a:ext cx="315990" cy="314647"/>
              <a:chOff x="7285433" y="2964774"/>
              <a:chExt cx="315990" cy="314647"/>
            </a:xfrm>
          </p:grpSpPr>
          <p:sp>
            <p:nvSpPr>
              <p:cNvPr id="332" name="Oval 135"/>
              <p:cNvSpPr>
                <a:spLocks noChangeArrowheads="1"/>
              </p:cNvSpPr>
              <p:nvPr/>
            </p:nvSpPr>
            <p:spPr bwMode="auto">
              <a:xfrm flipV="1">
                <a:off x="7285433" y="2964774"/>
                <a:ext cx="315990" cy="314647"/>
              </a:xfrm>
              <a:prstGeom prst="ellipse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25400">
                <a:noFill/>
                <a:round/>
                <a:headEnd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33" name="Line 134"/>
              <p:cNvSpPr>
                <a:spLocks noChangeShapeType="1"/>
              </p:cNvSpPr>
              <p:nvPr/>
            </p:nvSpPr>
            <p:spPr bwMode="auto">
              <a:xfrm flipV="1">
                <a:off x="7443428" y="3005456"/>
                <a:ext cx="0" cy="233282"/>
              </a:xfrm>
              <a:prstGeom prst="line">
                <a:avLst/>
              </a:prstGeom>
              <a:noFill/>
              <a:ln w="28575" cmpd="sng">
                <a:solidFill>
                  <a:schemeClr val="bg1"/>
                </a:solidFill>
                <a:round/>
                <a:headEnd type="arrow" w="med" len="med"/>
                <a:tailEnd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329" name="Group 328"/>
            <p:cNvGrpSpPr/>
            <p:nvPr/>
          </p:nvGrpSpPr>
          <p:grpSpPr>
            <a:xfrm>
              <a:off x="7285433" y="5724822"/>
              <a:ext cx="316493" cy="316493"/>
              <a:chOff x="5050484" y="2648686"/>
              <a:chExt cx="545824" cy="545824"/>
            </a:xfrm>
          </p:grpSpPr>
          <p:sp>
            <p:nvSpPr>
              <p:cNvPr id="330" name="Oval 329"/>
              <p:cNvSpPr/>
              <p:nvPr/>
            </p:nvSpPr>
            <p:spPr>
              <a:xfrm>
                <a:off x="5050484" y="2648686"/>
                <a:ext cx="545824" cy="54582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800000"/>
                  </a:gs>
                  <a:gs pos="0">
                    <a:srgbClr val="FF0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1" name="Line 134"/>
              <p:cNvSpPr>
                <a:spLocks noChangeShapeType="1"/>
              </p:cNvSpPr>
              <p:nvPr/>
            </p:nvSpPr>
            <p:spPr bwMode="auto">
              <a:xfrm flipV="1">
                <a:off x="5323396" y="2720438"/>
                <a:ext cx="0" cy="40231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 type="none" w="med" len="med"/>
                <a:tailEnd type="arrow" w="med" len="med"/>
              </a:ln>
            </p:spPr>
            <p:txBody>
              <a:bodyPr wrap="square" anchor="ctr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334" name="Picture 33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07" y="3132297"/>
            <a:ext cx="3858895" cy="801751"/>
          </a:xfrm>
          <a:prstGeom prst="rect">
            <a:avLst/>
          </a:prstGeom>
        </p:spPr>
      </p:pic>
      <p:grpSp>
        <p:nvGrpSpPr>
          <p:cNvPr id="342" name="Group 341"/>
          <p:cNvGrpSpPr/>
          <p:nvPr/>
        </p:nvGrpSpPr>
        <p:grpSpPr>
          <a:xfrm>
            <a:off x="5131395" y="4816882"/>
            <a:ext cx="3636343" cy="1230741"/>
            <a:chOff x="5131395" y="4816882"/>
            <a:chExt cx="3636343" cy="1230741"/>
          </a:xfrm>
        </p:grpSpPr>
        <p:grpSp>
          <p:nvGrpSpPr>
            <p:cNvPr id="343" name="Group 342"/>
            <p:cNvGrpSpPr/>
            <p:nvPr/>
          </p:nvGrpSpPr>
          <p:grpSpPr>
            <a:xfrm>
              <a:off x="6353979" y="4849702"/>
              <a:ext cx="1518957" cy="1197921"/>
              <a:chOff x="6353979" y="2006332"/>
              <a:chExt cx="1518957" cy="1197921"/>
            </a:xfrm>
          </p:grpSpPr>
          <p:sp>
            <p:nvSpPr>
              <p:cNvPr id="346" name="Arc 345"/>
              <p:cNvSpPr/>
              <p:nvPr/>
            </p:nvSpPr>
            <p:spPr>
              <a:xfrm rot="13658104" flipV="1">
                <a:off x="7023531" y="2354848"/>
                <a:ext cx="849405" cy="849405"/>
              </a:xfrm>
              <a:prstGeom prst="arc">
                <a:avLst>
                  <a:gd name="adj1" fmla="val 16121858"/>
                  <a:gd name="adj2" fmla="val 399594"/>
                </a:avLst>
              </a:prstGeom>
              <a:ln w="28575" cap="flat" cmpd="sng" algn="ctr">
                <a:solidFill>
                  <a:schemeClr val="tx1"/>
                </a:solidFill>
                <a:prstDash val="sysDash"/>
                <a:round/>
                <a:headEnd type="none" w="lg" len="lg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90"/>
                  </a:solidFill>
                  <a:latin typeface="Arial"/>
                </a:endParaRPr>
              </a:p>
            </p:txBody>
          </p:sp>
          <p:sp>
            <p:nvSpPr>
              <p:cNvPr id="347" name="Arc 346"/>
              <p:cNvSpPr/>
              <p:nvPr/>
            </p:nvSpPr>
            <p:spPr>
              <a:xfrm rot="10080000" flipV="1">
                <a:off x="6353979" y="2006332"/>
                <a:ext cx="849405" cy="849405"/>
              </a:xfrm>
              <a:prstGeom prst="arc">
                <a:avLst>
                  <a:gd name="adj1" fmla="val 16121858"/>
                  <a:gd name="adj2" fmla="val 399594"/>
                </a:avLst>
              </a:prstGeom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lg" len="lg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000090"/>
                  </a:solidFill>
                  <a:latin typeface="Arial"/>
                </a:endParaRPr>
              </a:p>
            </p:txBody>
          </p:sp>
        </p:grpSp>
        <p:pic>
          <p:nvPicPr>
            <p:cNvPr id="344" name="Picture 34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1395" y="4816882"/>
              <a:ext cx="1194823" cy="308866"/>
            </a:xfrm>
            <a:prstGeom prst="rect">
              <a:avLst/>
            </a:prstGeom>
          </p:spPr>
        </p:pic>
        <p:pic>
          <p:nvPicPr>
            <p:cNvPr id="345" name="Picture 344" descr="latex-image-1.pd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565" y="5052305"/>
              <a:ext cx="1057173" cy="214738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</p:spPr>
        </p:pic>
      </p:grpSp>
      <p:sp>
        <p:nvSpPr>
          <p:cNvPr id="2" name="Line Callout 2 1"/>
          <p:cNvSpPr/>
          <p:nvPr/>
        </p:nvSpPr>
        <p:spPr>
          <a:xfrm>
            <a:off x="7557063" y="1499181"/>
            <a:ext cx="833552" cy="382633"/>
          </a:xfrm>
          <a:prstGeom prst="borderCallout2">
            <a:avLst>
              <a:gd name="adj1" fmla="val 54055"/>
              <a:gd name="adj2" fmla="val -6966"/>
              <a:gd name="adj3" fmla="val 54055"/>
              <a:gd name="adj4" fmla="val -35754"/>
              <a:gd name="adj5" fmla="val 253062"/>
              <a:gd name="adj6" fmla="val -90211"/>
            </a:avLst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Optima" charset="0"/>
                <a:ea typeface="Optima" charset="0"/>
                <a:cs typeface="Optima" charset="0"/>
              </a:rPr>
              <a:t>trimer</a:t>
            </a:r>
            <a:endParaRPr lang="en-US" dirty="0">
              <a:solidFill>
                <a:schemeClr val="tx1"/>
              </a:solidFill>
              <a:latin typeface="Optima" charset="0"/>
              <a:ea typeface="Optima" charset="0"/>
              <a:cs typeface="Optima" charset="0"/>
            </a:endParaRPr>
          </a:p>
        </p:txBody>
      </p:sp>
      <p:sp>
        <p:nvSpPr>
          <p:cNvPr id="287" name="Line Callout 2 286"/>
          <p:cNvSpPr/>
          <p:nvPr/>
        </p:nvSpPr>
        <p:spPr>
          <a:xfrm>
            <a:off x="4137320" y="5506502"/>
            <a:ext cx="1568220" cy="637152"/>
          </a:xfrm>
          <a:prstGeom prst="borderCallout2">
            <a:avLst>
              <a:gd name="adj1" fmla="val 32216"/>
              <a:gd name="adj2" fmla="val 103946"/>
              <a:gd name="adj3" fmla="val 32216"/>
              <a:gd name="adj4" fmla="val 120791"/>
              <a:gd name="adj5" fmla="val -3547"/>
              <a:gd name="adj6" fmla="val 133198"/>
            </a:avLst>
          </a:prstGeom>
          <a:solidFill>
            <a:schemeClr val="bg1"/>
          </a:solidFill>
          <a:ln>
            <a:solidFill>
              <a:schemeClr val="tx1"/>
            </a:solidFill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Optima" charset="0"/>
                <a:ea typeface="Optima" charset="0"/>
                <a:cs typeface="Optima" charset="0"/>
              </a:rPr>
              <a:t>s</a:t>
            </a:r>
            <a:r>
              <a:rPr lang="en-US" smtClean="0">
                <a:solidFill>
                  <a:schemeClr val="tx1"/>
                </a:solidFill>
                <a:latin typeface="Optima" charset="0"/>
                <a:ea typeface="Optima" charset="0"/>
                <a:cs typeface="Optima" charset="0"/>
              </a:rPr>
              <a:t>econd-order process</a:t>
            </a:r>
            <a:endParaRPr lang="en-US" dirty="0">
              <a:solidFill>
                <a:schemeClr val="tx1"/>
              </a:solidFill>
              <a:latin typeface="Optima" charset="0"/>
              <a:ea typeface="Optima" charset="0"/>
              <a:cs typeface="Opti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82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1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5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"/>
                            </p:stCondLst>
                            <p:childTnLst>
                              <p:par>
                                <p:cTn id="6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7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200"/>
                            </p:stCondLst>
                            <p:childTnLst>
                              <p:par>
                                <p:cTn id="79" presetID="55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900"/>
                            </p:stCondLst>
                            <p:childTnLst>
                              <p:par>
                                <p:cTn id="8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400"/>
                            </p:stCondLst>
                            <p:childTnLst>
                              <p:par>
                                <p:cTn id="9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/>
      <p:bldP spid="292" grpId="0"/>
      <p:bldP spid="312" grpId="0" animBg="1"/>
      <p:bldP spid="312" grpId="1" animBg="1"/>
      <p:bldP spid="313" grpId="0" animBg="1"/>
      <p:bldP spid="313" grpId="1" animBg="1"/>
      <p:bldP spid="287" grpId="0" animBg="1"/>
      <p:bldP spid="28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0"/>
            <a:ext cx="8686801" cy="1143000"/>
          </a:xfrm>
        </p:spPr>
        <p:txBody>
          <a:bodyPr>
            <a:noAutofit/>
          </a:bodyPr>
          <a:lstStyle/>
          <a:p>
            <a:r>
              <a:rPr lang="en-US" altLang="ja-JP" sz="4000" dirty="0" smtClean="0">
                <a:effectLst/>
                <a:latin typeface="Optima"/>
                <a:cs typeface="Optima"/>
              </a:rPr>
              <a:t>Effective </a:t>
            </a:r>
            <a:r>
              <a:rPr lang="en-US" altLang="ja-JP" sz="4000" i="1" dirty="0" smtClean="0">
                <a:solidFill>
                  <a:srgbClr val="FF0080"/>
                </a:solidFill>
                <a:effectLst/>
                <a:latin typeface="Optima"/>
                <a:cs typeface="Optima"/>
              </a:rPr>
              <a:t>charge </a:t>
            </a:r>
            <a:r>
              <a:rPr lang="en-US" altLang="ja-JP" sz="4000" dirty="0" smtClean="0">
                <a:effectLst/>
                <a:latin typeface="Optima"/>
                <a:cs typeface="Optima"/>
              </a:rPr>
              <a:t>operator</a:t>
            </a:r>
            <a:endParaRPr lang="en-US" sz="4000" baseline="-25000" dirty="0">
              <a:effectLst/>
              <a:latin typeface="Optima"/>
              <a:cs typeface="Optim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9814" y="2640083"/>
            <a:ext cx="764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Lucida Grande"/>
              <a:buChar char="➤"/>
            </a:pPr>
            <a:r>
              <a:rPr lang="en-US" sz="2400" dirty="0" smtClean="0">
                <a:latin typeface="Times"/>
                <a:cs typeface="Times"/>
              </a:rPr>
              <a:t>Isn’t this trivially zero in Mott insulators</a:t>
            </a:r>
            <a:r>
              <a:rPr lang="is-IS" sz="2400" dirty="0" smtClean="0">
                <a:latin typeface="Times"/>
                <a:cs typeface="Times"/>
              </a:rPr>
              <a:t>… ?</a:t>
            </a:r>
            <a:endParaRPr lang="en-US" sz="2400" dirty="0">
              <a:latin typeface="Times"/>
              <a:cs typeface="Time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73691" y="1105821"/>
            <a:ext cx="4953988" cy="1379538"/>
            <a:chOff x="273691" y="1105821"/>
            <a:chExt cx="4953988" cy="1379538"/>
          </a:xfrm>
        </p:grpSpPr>
        <p:sp>
          <p:nvSpPr>
            <p:cNvPr id="41" name="Rounded Rectangle 40"/>
            <p:cNvSpPr/>
            <p:nvPr/>
          </p:nvSpPr>
          <p:spPr>
            <a:xfrm>
              <a:off x="273691" y="1105821"/>
              <a:ext cx="4951452" cy="1379538"/>
            </a:xfrm>
            <a:prstGeom prst="roundRect">
              <a:avLst>
                <a:gd name="adj" fmla="val 9600"/>
              </a:avLst>
            </a:prstGeom>
            <a:solidFill>
              <a:srgbClr val="F2F2F2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34179" y="1202077"/>
              <a:ext cx="47935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200" dirty="0" smtClean="0">
                  <a:solidFill>
                    <a:srgbClr val="000000"/>
                  </a:solidFill>
                  <a:latin typeface="Times"/>
                  <a:cs typeface="Times"/>
                </a:rPr>
                <a:t>Deviation from the average density (= 1)</a:t>
              </a:r>
            </a:p>
          </p:txBody>
        </p:sp>
        <p:pic>
          <p:nvPicPr>
            <p:cNvPr id="43" name="Picture 42" descr="latex-image-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2967" y="1751264"/>
              <a:ext cx="2407348" cy="680337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1041116" y="3187336"/>
            <a:ext cx="7407880" cy="818659"/>
            <a:chOff x="1830907" y="3294222"/>
            <a:chExt cx="7407880" cy="818659"/>
          </a:xfrm>
        </p:grpSpPr>
        <p:sp>
          <p:nvSpPr>
            <p:cNvPr id="37" name="TextBox 36"/>
            <p:cNvSpPr txBox="1"/>
            <p:nvPr/>
          </p:nvSpPr>
          <p:spPr>
            <a:xfrm>
              <a:off x="3438931" y="3712771"/>
              <a:ext cx="57998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ja-JP" sz="2000" b="1" dirty="0" smtClean="0">
                  <a:solidFill>
                    <a:srgbClr val="FF0080"/>
                  </a:solidFill>
                  <a:latin typeface="Optima"/>
                  <a:cs typeface="Optima"/>
                </a:rPr>
                <a:t>(however,</a:t>
              </a:r>
              <a:r>
                <a:rPr lang="ja-JP" altLang="en-US" sz="2000" b="1" dirty="0" smtClean="0">
                  <a:solidFill>
                    <a:srgbClr val="FF0080"/>
                  </a:solidFill>
                  <a:latin typeface="Optima"/>
                  <a:cs typeface="Optima"/>
                </a:rPr>
                <a:t> </a:t>
              </a:r>
              <a:r>
                <a:rPr lang="en-US" altLang="ja-JP" sz="2000" b="1" dirty="0" smtClean="0">
                  <a:solidFill>
                    <a:srgbClr val="FF0080"/>
                  </a:solidFill>
                  <a:latin typeface="Optima"/>
                  <a:cs typeface="Optima"/>
                </a:rPr>
                <a:t>this</a:t>
              </a:r>
              <a:r>
                <a:rPr lang="ja-JP" altLang="en-US" sz="2000" b="1" dirty="0" smtClean="0">
                  <a:solidFill>
                    <a:srgbClr val="FF0080"/>
                  </a:solidFill>
                  <a:latin typeface="Optima"/>
                  <a:cs typeface="Optima"/>
                </a:rPr>
                <a:t> </a:t>
              </a:r>
              <a:r>
                <a:rPr lang="en-US" altLang="ja-JP" sz="2000" b="1" dirty="0" smtClean="0">
                  <a:solidFill>
                    <a:srgbClr val="FF0080"/>
                  </a:solidFill>
                  <a:latin typeface="Optima"/>
                  <a:cs typeface="Optima"/>
                </a:rPr>
                <a:t>is</a:t>
              </a:r>
              <a:r>
                <a:rPr lang="ja-JP" altLang="en-US" sz="2000" b="1" dirty="0" smtClean="0">
                  <a:solidFill>
                    <a:srgbClr val="FF0080"/>
                  </a:solidFill>
                  <a:latin typeface="Optima"/>
                  <a:cs typeface="Optima"/>
                </a:rPr>
                <a:t> </a:t>
              </a:r>
              <a:r>
                <a:rPr lang="en-US" altLang="ja-JP" sz="2000" b="1" i="1" dirty="0" smtClean="0">
                  <a:solidFill>
                    <a:srgbClr val="FF0080"/>
                  </a:solidFill>
                  <a:latin typeface="Optima"/>
                  <a:cs typeface="Optima"/>
                </a:rPr>
                <a:t>NOT</a:t>
              </a:r>
              <a:r>
                <a:rPr lang="ja-JP" altLang="en-US" sz="2000" b="1" i="1" dirty="0" smtClean="0">
                  <a:solidFill>
                    <a:srgbClr val="FF0080"/>
                  </a:solidFill>
                  <a:latin typeface="Optima"/>
                  <a:cs typeface="Optima"/>
                </a:rPr>
                <a:t> </a:t>
              </a:r>
              <a:r>
                <a:rPr lang="en-US" altLang="ja-JP" sz="2000" b="1" dirty="0" smtClean="0">
                  <a:solidFill>
                    <a:srgbClr val="FF0080"/>
                  </a:solidFill>
                  <a:latin typeface="Optima"/>
                  <a:cs typeface="Optima"/>
                </a:rPr>
                <a:t>what we need to look at)</a:t>
              </a:r>
              <a:endParaRPr lang="en-US" sz="2000" b="1" dirty="0">
                <a:solidFill>
                  <a:srgbClr val="FF0080"/>
                </a:solidFill>
                <a:latin typeface="Optima"/>
                <a:cs typeface="Optima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1830907" y="3294222"/>
              <a:ext cx="7084539" cy="493053"/>
              <a:chOff x="1064380" y="3294222"/>
              <a:chExt cx="7084539" cy="493053"/>
            </a:xfrm>
          </p:grpSpPr>
          <p:pic>
            <p:nvPicPr>
              <p:cNvPr id="45" name="Picture 44" descr="latex-image-1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0269" b="-7503"/>
              <a:stretch/>
            </p:blipFill>
            <p:spPr>
              <a:xfrm>
                <a:off x="1064380" y="3322011"/>
                <a:ext cx="2150464" cy="385171"/>
              </a:xfrm>
              <a:prstGeom prst="rect">
                <a:avLst/>
              </a:prstGeom>
            </p:spPr>
          </p:pic>
          <p:pic>
            <p:nvPicPr>
              <p:cNvPr id="46" name="Picture 45" descr="latex-image-1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72" r="4942" b="-29857"/>
              <a:stretch/>
            </p:blipFill>
            <p:spPr>
              <a:xfrm>
                <a:off x="5929413" y="3322011"/>
                <a:ext cx="2219506" cy="465264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3250347" y="3294222"/>
                <a:ext cx="287091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Optima"/>
                    <a:cs typeface="Optima"/>
                  </a:rPr>
                  <a:t>for any spin states like</a:t>
                </a:r>
                <a:endParaRPr lang="en-US" sz="2000" dirty="0">
                  <a:latin typeface="Optima"/>
                  <a:cs typeface="Optima"/>
                </a:endParaRPr>
              </a:p>
            </p:txBody>
          </p:sp>
        </p:grpSp>
      </p:grpSp>
      <p:sp>
        <p:nvSpPr>
          <p:cNvPr id="49" name="Rectangle 48"/>
          <p:cNvSpPr/>
          <p:nvPr/>
        </p:nvSpPr>
        <p:spPr>
          <a:xfrm>
            <a:off x="5146290" y="866665"/>
            <a:ext cx="3810853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1500" dirty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Bulaevskii </a:t>
            </a:r>
            <a:r>
              <a:rPr lang="en-US" sz="1500" i="1" dirty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et al</a:t>
            </a:r>
            <a:r>
              <a:rPr lang="en-US" sz="1500" dirty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., PRB </a:t>
            </a:r>
            <a:r>
              <a:rPr lang="en-US" sz="1500" b="1" dirty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78</a:t>
            </a:r>
            <a:r>
              <a:rPr lang="en-US" sz="1500" dirty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, 024402 (2008</a:t>
            </a:r>
            <a:r>
              <a:rPr lang="en-US" sz="1500" dirty="0" smtClean="0">
                <a:solidFill>
                  <a:srgbClr val="000000"/>
                </a:solidFill>
                <a:latin typeface="Optima"/>
                <a:ea typeface="小塚ゴシック Pr6N R"/>
                <a:cs typeface="Optima"/>
              </a:rPr>
              <a:t>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9813" y="4064010"/>
            <a:ext cx="8847640" cy="2646673"/>
            <a:chOff x="329813" y="4064010"/>
            <a:chExt cx="8847640" cy="2646673"/>
          </a:xfrm>
        </p:grpSpPr>
        <p:sp>
          <p:nvSpPr>
            <p:cNvPr id="47" name="Rounded Rectangle 46"/>
            <p:cNvSpPr/>
            <p:nvPr/>
          </p:nvSpPr>
          <p:spPr>
            <a:xfrm>
              <a:off x="534737" y="4607507"/>
              <a:ext cx="4598738" cy="1978527"/>
            </a:xfrm>
            <a:prstGeom prst="roundRect">
              <a:avLst>
                <a:gd name="adj" fmla="val 6222"/>
              </a:avLst>
            </a:prstGeom>
            <a:solidFill>
              <a:srgbClr val="D6F0FF"/>
            </a:solidFill>
            <a:ln w="285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9813" y="4064010"/>
              <a:ext cx="85735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Lucida Grande"/>
                <a:buChar char="➤"/>
              </a:pPr>
              <a:r>
                <a:rPr lang="en-US" sz="2400" dirty="0" smtClean="0">
                  <a:latin typeface="Times"/>
                  <a:cs typeface="Times"/>
                </a:rPr>
                <a:t>We need to evaluate it with a </a:t>
              </a:r>
              <a:r>
                <a:rPr lang="en-US" sz="2400" i="1" dirty="0" smtClean="0">
                  <a:solidFill>
                    <a:srgbClr val="FF2F92"/>
                  </a:solidFill>
                  <a:latin typeface="Times"/>
                  <a:cs typeface="Times"/>
                </a:rPr>
                <a:t>perturbed basis</a:t>
              </a:r>
              <a:endParaRPr lang="en-US" sz="2400" i="1" dirty="0">
                <a:solidFill>
                  <a:srgbClr val="FF2F92"/>
                </a:solidFill>
                <a:latin typeface="Times"/>
                <a:cs typeface="Time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80700" y="4852871"/>
              <a:ext cx="4024030" cy="1857812"/>
              <a:chOff x="934172" y="4937679"/>
              <a:chExt cx="4024030" cy="1857812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934172" y="4937679"/>
                <a:ext cx="4024030" cy="1857812"/>
                <a:chOff x="247051" y="4720166"/>
                <a:chExt cx="4394778" cy="2028979"/>
              </a:xfrm>
            </p:grpSpPr>
            <p:pic>
              <p:nvPicPr>
                <p:cNvPr id="33" name="Picture 32" descr="latex-image-1.pdf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7051" y="4720166"/>
                  <a:ext cx="4394778" cy="1000881"/>
                </a:xfrm>
                <a:prstGeom prst="rect">
                  <a:avLst/>
                </a:prstGeom>
              </p:spPr>
            </p:pic>
            <p:sp>
              <p:nvSpPr>
                <p:cNvPr id="34" name="Left Brace 33"/>
                <p:cNvSpPr/>
                <p:nvPr/>
              </p:nvSpPr>
              <p:spPr>
                <a:xfrm rot="16200000">
                  <a:off x="2521860" y="4692958"/>
                  <a:ext cx="272140" cy="2376714"/>
                </a:xfrm>
                <a:prstGeom prst="leftBrace">
                  <a:avLst>
                    <a:gd name="adj1" fmla="val 55701"/>
                    <a:gd name="adj2" fmla="val 50000"/>
                  </a:avLst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35" name="Picture 34" descr="latex-image-1.pdf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88321"/>
                <a:stretch/>
              </p:blipFill>
              <p:spPr>
                <a:xfrm>
                  <a:off x="3232389" y="5892019"/>
                  <a:ext cx="704039" cy="857126"/>
                </a:xfrm>
                <a:prstGeom prst="rect">
                  <a:avLst/>
                </a:prstGeom>
              </p:spPr>
            </p:pic>
          </p:grpSp>
          <p:sp>
            <p:nvSpPr>
              <p:cNvPr id="44" name="TextBox 43"/>
              <p:cNvSpPr txBox="1"/>
              <p:nvPr/>
            </p:nvSpPr>
            <p:spPr>
              <a:xfrm>
                <a:off x="1644908" y="6190416"/>
                <a:ext cx="20633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 smtClean="0">
                    <a:latin typeface="Times"/>
                    <a:cs typeface="Times"/>
                  </a:rPr>
                  <a:t>Effective operator</a:t>
                </a:r>
                <a:endParaRPr lang="en-US" sz="2000" dirty="0">
                  <a:latin typeface="Times"/>
                  <a:cs typeface="Times"/>
                </a:endParaRPr>
              </a:p>
            </p:txBody>
          </p:sp>
        </p:grpSp>
        <p:sp>
          <p:nvSpPr>
            <p:cNvPr id="36" name="TextBox 35"/>
            <p:cNvSpPr txBox="1"/>
            <p:nvPr/>
          </p:nvSpPr>
          <p:spPr>
            <a:xfrm>
              <a:off x="5224988" y="5323846"/>
              <a:ext cx="3952465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1938" indent="-261938">
                <a:spcAft>
                  <a:spcPts val="600"/>
                </a:spcAft>
                <a:buClr>
                  <a:schemeClr val="tx1"/>
                </a:buClr>
                <a:buFont typeface="Arial"/>
                <a:buChar char="•"/>
              </a:pPr>
              <a:r>
                <a:rPr lang="en-US" i="1" dirty="0" smtClean="0">
                  <a:solidFill>
                    <a:srgbClr val="FF0080"/>
                  </a:solidFill>
                  <a:latin typeface="Times"/>
                  <a:cs typeface="Times"/>
                </a:rPr>
                <a:t>e</a:t>
              </a:r>
              <a:r>
                <a:rPr lang="en-US" i="1" baseline="30000" dirty="0" smtClean="0">
                  <a:solidFill>
                    <a:srgbClr val="FF0080"/>
                  </a:solidFill>
                  <a:latin typeface="Times"/>
                  <a:cs typeface="Times"/>
                </a:rPr>
                <a:t>-S</a:t>
              </a:r>
              <a:r>
                <a:rPr lang="en-US" dirty="0" smtClean="0">
                  <a:latin typeface="Times"/>
                  <a:cs typeface="Times"/>
                </a:rPr>
                <a:t> is a </a:t>
              </a:r>
              <a:r>
                <a:rPr lang="en-US" i="1" dirty="0" smtClean="0">
                  <a:latin typeface="Times"/>
                  <a:cs typeface="Times"/>
                </a:rPr>
                <a:t>canonical transformation</a:t>
              </a:r>
              <a:r>
                <a:rPr lang="en-US" dirty="0" smtClean="0">
                  <a:latin typeface="Times"/>
                  <a:cs typeface="Times"/>
                </a:rPr>
                <a:t> (perturbation series in </a:t>
              </a:r>
              <a:r>
                <a:rPr lang="en-US" i="1" dirty="0" err="1" smtClean="0">
                  <a:latin typeface="Times"/>
                  <a:cs typeface="Times"/>
                </a:rPr>
                <a:t>t</a:t>
              </a:r>
              <a:r>
                <a:rPr lang="en-US" i="1" baseline="-25000" dirty="0" err="1" smtClean="0">
                  <a:latin typeface="Times"/>
                  <a:cs typeface="Times"/>
                </a:rPr>
                <a:t>ij</a:t>
              </a:r>
              <a:r>
                <a:rPr lang="en-US" dirty="0" smtClean="0">
                  <a:latin typeface="Times"/>
                  <a:cs typeface="Times"/>
                </a:rPr>
                <a:t> / </a:t>
              </a:r>
              <a:r>
                <a:rPr lang="en-US" i="1" dirty="0" smtClean="0">
                  <a:latin typeface="Times"/>
                  <a:cs typeface="Times"/>
                </a:rPr>
                <a:t>U</a:t>
              </a:r>
              <a:r>
                <a:rPr lang="en-US" dirty="0" smtClean="0">
                  <a:latin typeface="Times"/>
                  <a:cs typeface="Times"/>
                </a:rPr>
                <a:t>)</a:t>
              </a:r>
            </a:p>
            <a:p>
              <a:pPr marL="261938" indent="-261938">
                <a:spcAft>
                  <a:spcPts val="600"/>
                </a:spcAft>
                <a:buClr>
                  <a:schemeClr val="tx1"/>
                </a:buClr>
                <a:buFont typeface="Arial"/>
                <a:buChar char="•"/>
              </a:pPr>
              <a:r>
                <a:rPr lang="en-US" i="1" dirty="0" err="1">
                  <a:solidFill>
                    <a:srgbClr val="FF0080"/>
                  </a:solidFill>
                  <a:latin typeface="Times"/>
                  <a:cs typeface="Times"/>
                </a:rPr>
                <a:t>P</a:t>
              </a:r>
              <a:r>
                <a:rPr lang="en-US" baseline="-25000" dirty="0" err="1">
                  <a:solidFill>
                    <a:srgbClr val="FF0080"/>
                  </a:solidFill>
                  <a:latin typeface="Times"/>
                  <a:cs typeface="Times"/>
                </a:rPr>
                <a:t>spin</a:t>
              </a:r>
              <a:r>
                <a:rPr lang="en-US" dirty="0">
                  <a:latin typeface="Times"/>
                  <a:cs typeface="Times"/>
                </a:rPr>
                <a:t> is a </a:t>
              </a:r>
              <a:r>
                <a:rPr lang="en-US" i="1" dirty="0">
                  <a:latin typeface="Times"/>
                  <a:cs typeface="Times"/>
                </a:rPr>
                <a:t>projection operator </a:t>
              </a:r>
              <a:r>
                <a:rPr lang="en-US" dirty="0">
                  <a:latin typeface="Times"/>
                  <a:cs typeface="Times"/>
                </a:rPr>
                <a:t>to the spin </a:t>
              </a:r>
              <a:r>
                <a:rPr lang="en-US" dirty="0" smtClean="0">
                  <a:latin typeface="Times"/>
                  <a:cs typeface="Times"/>
                </a:rPr>
                <a:t>states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2521" y="4759972"/>
              <a:ext cx="2458833" cy="453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574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IKEN SPD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before transfer.thmx</Template>
  <TotalTime>51056</TotalTime>
  <Words>1286</Words>
  <Application>Microsoft Macintosh PowerPoint</Application>
  <PresentationFormat>On-screen Show (4:3)</PresentationFormat>
  <Paragraphs>272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AppleSymbols</vt:lpstr>
      <vt:lpstr>Calibri</vt:lpstr>
      <vt:lpstr>Gill Sans MT</vt:lpstr>
      <vt:lpstr>Lucida Grande</vt:lpstr>
      <vt:lpstr>ＭＳ Ｐゴシック</vt:lpstr>
      <vt:lpstr>Optima</vt:lpstr>
      <vt:lpstr>Times</vt:lpstr>
      <vt:lpstr>小塚ゴシック Pr6N M</vt:lpstr>
      <vt:lpstr>小塚ゴシック Pr6N R</vt:lpstr>
      <vt:lpstr>Arial</vt:lpstr>
      <vt:lpstr>RIKEN SPD</vt:lpstr>
      <vt:lpstr>Multiferroics by design with frustrated magnets with trimers</vt:lpstr>
      <vt:lpstr>Emergent phenomena in strongly correlated/frustrated systems</vt:lpstr>
      <vt:lpstr>Vortex crystals in frustrated quantum magnets</vt:lpstr>
      <vt:lpstr>Flux-loop (de)confinement in the 3D Kitaev/toric code model</vt:lpstr>
      <vt:lpstr>This talk’s focus : Multiferroics</vt:lpstr>
      <vt:lpstr>Motivation : correlation physics</vt:lpstr>
      <vt:lpstr>Outline of my talk</vt:lpstr>
      <vt:lpstr>Multiferroics with trimers</vt:lpstr>
      <vt:lpstr>Effective charge operator</vt:lpstr>
      <vt:lpstr>Simplest example</vt:lpstr>
      <vt:lpstr>Leading 3rd-order contribution</vt:lpstr>
      <vt:lpstr>Leading 3rd-order contribution (cont’d)</vt:lpstr>
      <vt:lpstr>Spectrum of a single trimer</vt:lpstr>
      <vt:lpstr>Weakly coupled trimers</vt:lpstr>
      <vt:lpstr>Spin-orbital effective model</vt:lpstr>
      <vt:lpstr>MF theory for the simple lattice</vt:lpstr>
      <vt:lpstr>Organic molecular magnets with trimers</vt:lpstr>
      <vt:lpstr>Semiclassical theory for TNN</vt:lpstr>
      <vt:lpstr>Comparison of the phase diagrams</vt:lpstr>
      <vt:lpstr>Low-field regime</vt:lpstr>
      <vt:lpstr>Rather complicated low-T states</vt:lpstr>
      <vt:lpstr>FE order in the 1/3 plateau</vt:lpstr>
      <vt:lpstr>Above the 1/3 plateau</vt:lpstr>
      <vt:lpstr>Summary</vt:lpstr>
      <vt:lpstr>Collaborators</vt:lpstr>
    </vt:vector>
  </TitlesOfParts>
  <Company>lanl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Magnetic Vortex Crystals in Frustrated Mott Insulator</dc:title>
  <dc:creator>Yoshitomo Kaimya</dc:creator>
  <cp:lastModifiedBy>Yoshi Kamiya</cp:lastModifiedBy>
  <cp:revision>6301</cp:revision>
  <cp:lastPrinted>2017-04-06T14:11:23Z</cp:lastPrinted>
  <dcterms:created xsi:type="dcterms:W3CDTF">2013-11-25T21:49:29Z</dcterms:created>
  <dcterms:modified xsi:type="dcterms:W3CDTF">2017-06-06T09:08:20Z</dcterms:modified>
</cp:coreProperties>
</file>