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12" r:id="rId3"/>
    <p:sldId id="366" r:id="rId4"/>
    <p:sldId id="367" r:id="rId5"/>
    <p:sldId id="368" r:id="rId6"/>
    <p:sldId id="369" r:id="rId7"/>
    <p:sldId id="370" r:id="rId8"/>
    <p:sldId id="371" r:id="rId9"/>
    <p:sldId id="407" r:id="rId10"/>
    <p:sldId id="372" r:id="rId11"/>
    <p:sldId id="373" r:id="rId12"/>
    <p:sldId id="423" r:id="rId13"/>
    <p:sldId id="375" r:id="rId14"/>
    <p:sldId id="376" r:id="rId15"/>
    <p:sldId id="377" r:id="rId16"/>
    <p:sldId id="388" r:id="rId17"/>
    <p:sldId id="386" r:id="rId18"/>
    <p:sldId id="389" r:id="rId19"/>
    <p:sldId id="387" r:id="rId20"/>
    <p:sldId id="380" r:id="rId21"/>
    <p:sldId id="413" r:id="rId22"/>
    <p:sldId id="397" r:id="rId23"/>
    <p:sldId id="399" r:id="rId24"/>
    <p:sldId id="402" r:id="rId25"/>
    <p:sldId id="396" r:id="rId26"/>
    <p:sldId id="400" r:id="rId27"/>
    <p:sldId id="403" r:id="rId28"/>
    <p:sldId id="404" r:id="rId29"/>
    <p:sldId id="405" r:id="rId30"/>
    <p:sldId id="406" r:id="rId31"/>
    <p:sldId id="414" r:id="rId32"/>
    <p:sldId id="384" r:id="rId33"/>
    <p:sldId id="415" r:id="rId34"/>
    <p:sldId id="416" r:id="rId35"/>
    <p:sldId id="417" r:id="rId36"/>
    <p:sldId id="421" r:id="rId37"/>
    <p:sldId id="422" r:id="rId38"/>
    <p:sldId id="424" r:id="rId39"/>
    <p:sldId id="42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00D9"/>
    <a:srgbClr val="0000FF"/>
    <a:srgbClr val="6666FF"/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604" autoAdjust="0"/>
  </p:normalViewPr>
  <p:slideViewPr>
    <p:cSldViewPr snapToGrid="0" snapToObjects="1">
      <p:cViewPr>
        <p:scale>
          <a:sx n="85" d="100"/>
          <a:sy n="85" d="100"/>
        </p:scale>
        <p:origin x="-101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7/3/17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7/3/17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7/3/17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7/3/17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7/3/17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7/3/17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7/3/17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7/3/17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7/3/17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9.emf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38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1.emf"/><Relationship Id="rId3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emf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7.png"/><Relationship Id="rId3" Type="http://schemas.openxmlformats.org/officeDocument/2006/relationships/image" Target="../media/image4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9.png"/><Relationship Id="rId3" Type="http://schemas.openxmlformats.org/officeDocument/2006/relationships/image" Target="../media/image50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Relationship Id="rId3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emf"/><Relationship Id="rId5" Type="http://schemas.openxmlformats.org/officeDocument/2006/relationships/image" Target="../media/image64.emf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9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9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1060" y="2693447"/>
            <a:ext cx="736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366FF"/>
                </a:solidFill>
                <a:latin typeface="Arial"/>
                <a:cs typeface="Arial"/>
              </a:rPr>
              <a:t>Yizhi You</a:t>
            </a:r>
          </a:p>
          <a:p>
            <a:pPr algn="ctr"/>
            <a:endParaRPr lang="en-US" sz="2800" b="1" dirty="0">
              <a:solidFill>
                <a:srgbClr val="3366FF"/>
              </a:solidFill>
              <a:latin typeface="Arial"/>
              <a:cs typeface="Arial"/>
            </a:endParaRPr>
          </a:p>
          <a:p>
            <a:pPr algn="ctr"/>
            <a:endParaRPr lang="en-US" sz="2800" b="1" dirty="0" smtClean="0">
              <a:solidFill>
                <a:srgbClr val="3366FF"/>
              </a:solidFill>
              <a:latin typeface="Arial"/>
              <a:cs typeface="Arial"/>
            </a:endParaRPr>
          </a:p>
          <a:p>
            <a:pPr algn="ctr"/>
            <a:endParaRPr lang="en-US" sz="2800" b="1" dirty="0">
              <a:solidFill>
                <a:srgbClr val="3366FF"/>
              </a:solidFill>
              <a:latin typeface="Arial"/>
              <a:cs typeface="Arial"/>
            </a:endParaRPr>
          </a:p>
          <a:p>
            <a:pPr algn="ctr"/>
            <a:endParaRPr lang="en-US" sz="2800" b="1" dirty="0">
              <a:solidFill>
                <a:srgbClr val="3366FF"/>
              </a:solidFill>
              <a:latin typeface="Arial"/>
              <a:cs typeface="Arial"/>
            </a:endParaRPr>
          </a:p>
          <a:p>
            <a:pPr algn="ctr"/>
            <a:endParaRPr lang="en-US" sz="2800" b="1" dirty="0" smtClean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469" y="630552"/>
            <a:ext cx="85164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Arial"/>
                <a:cs typeface="Arial"/>
              </a:rPr>
              <a:t>Fractional Berry phase effect and </a:t>
            </a:r>
            <a:r>
              <a:rPr lang="en-US" sz="2800" b="1" dirty="0" smtClean="0">
                <a:solidFill>
                  <a:srgbClr val="FFFFFF"/>
                </a:solidFill>
                <a:latin typeface="Arial"/>
                <a:cs typeface="Arial"/>
              </a:rPr>
              <a:t>composite particle hole liquid in partial filled LL </a:t>
            </a:r>
            <a:endParaRPr lang="en-US" sz="2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5294" y="4826000"/>
            <a:ext cx="46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KITS, 2017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010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412" y="941294"/>
            <a:ext cx="790388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0000D9"/>
              </a:solidFill>
            </a:endParaRPr>
          </a:p>
          <a:p>
            <a:r>
              <a:rPr lang="en-US" sz="2800" dirty="0" smtClean="0">
                <a:solidFill>
                  <a:srgbClr val="0000D9"/>
                </a:solidFill>
              </a:rPr>
              <a:t>Q: How </a:t>
            </a:r>
            <a:r>
              <a:rPr lang="en-US" sz="2800" dirty="0">
                <a:solidFill>
                  <a:srgbClr val="0000D9"/>
                </a:solidFill>
              </a:rPr>
              <a:t>to identify </a:t>
            </a:r>
            <a:r>
              <a:rPr lang="en-US" sz="2800" dirty="0" smtClean="0">
                <a:solidFill>
                  <a:srgbClr val="0000D9"/>
                </a:solidFill>
              </a:rPr>
              <a:t>Son theory with HLR theory?</a:t>
            </a:r>
            <a:endParaRPr lang="en-US" sz="2800" dirty="0">
              <a:solidFill>
                <a:srgbClr val="0000D9"/>
              </a:solidFill>
            </a:endParaRPr>
          </a:p>
          <a:p>
            <a:endParaRPr lang="en-US" sz="2800" dirty="0" smtClean="0">
              <a:solidFill>
                <a:srgbClr val="0000D9"/>
              </a:solidFill>
            </a:endParaRPr>
          </a:p>
          <a:p>
            <a:r>
              <a:rPr lang="en-US" sz="2800" dirty="0" smtClean="0">
                <a:solidFill>
                  <a:srgbClr val="0000D9"/>
                </a:solidFill>
              </a:rPr>
              <a:t>Q: How to identify the hidden π Berry phase of the composite </a:t>
            </a:r>
            <a:r>
              <a:rPr lang="en-US" sz="2800" dirty="0">
                <a:solidFill>
                  <a:srgbClr val="0000D9"/>
                </a:solidFill>
              </a:rPr>
              <a:t>F</a:t>
            </a:r>
            <a:r>
              <a:rPr lang="en-US" sz="2800" dirty="0" smtClean="0">
                <a:solidFill>
                  <a:srgbClr val="0000D9"/>
                </a:solidFill>
              </a:rPr>
              <a:t>ermi surface?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Interacting problem, NFL?</a:t>
            </a:r>
          </a:p>
          <a:p>
            <a:endParaRPr lang="en-US" sz="2400" dirty="0" smtClean="0"/>
          </a:p>
          <a:p>
            <a:r>
              <a:rPr lang="en-US" sz="2400" dirty="0" smtClean="0"/>
              <a:t>Fermi surface is neutral </a:t>
            </a:r>
          </a:p>
          <a:p>
            <a:endParaRPr lang="en-US" sz="2400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All about measurement!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236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3-24 at 4.45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22" y="1032372"/>
            <a:ext cx="7844118" cy="50577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90353" y="3272118"/>
            <a:ext cx="3555999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650830" y="2525059"/>
            <a:ext cx="1509060" cy="1494118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159890" y="2674470"/>
            <a:ext cx="0" cy="567768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655826" y="3272118"/>
            <a:ext cx="0" cy="505004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95874" y="3079401"/>
            <a:ext cx="577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-K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6997467" y="2642526"/>
            <a:ext cx="816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/>
              <a:t>ν</a:t>
            </a:r>
            <a:r>
              <a:rPr lang="en-US" sz="2000" b="1" dirty="0"/>
              <a:t>=1/</a:t>
            </a:r>
            <a:r>
              <a:rPr lang="en-US" sz="2000" b="1" dirty="0" smtClean="0"/>
              <a:t>2 </a:t>
            </a:r>
            <a:endParaRPr lang="en-US" sz="2000" b="1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650830" y="3257179"/>
            <a:ext cx="1509060" cy="0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257615" y="3227297"/>
            <a:ext cx="577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K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081059" y="4452471"/>
            <a:ext cx="275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D9"/>
                </a:solidFill>
              </a:rPr>
              <a:t>Back-scattering at 2k_f,</a:t>
            </a:r>
            <a:r>
              <a:rPr lang="en-US" sz="2000" dirty="0">
                <a:solidFill>
                  <a:srgbClr val="0000D9"/>
                </a:solidFill>
              </a:rPr>
              <a:t> </a:t>
            </a:r>
            <a:r>
              <a:rPr lang="en-US" sz="2000" dirty="0" smtClean="0">
                <a:solidFill>
                  <a:srgbClr val="0000D9"/>
                </a:solidFill>
              </a:rPr>
              <a:t>PH odd</a:t>
            </a:r>
            <a:endParaRPr lang="en-US" sz="2000" dirty="0">
              <a:solidFill>
                <a:srgbClr val="0000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74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412" y="971182"/>
            <a:ext cx="8396941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Berry phase &lt;-&gt; spin momentum locking</a:t>
            </a:r>
          </a:p>
          <a:p>
            <a:endParaRPr lang="en-US" sz="2400" dirty="0" smtClean="0"/>
          </a:p>
          <a:p>
            <a:pPr marL="285750" indent="-285750">
              <a:buFont typeface="Zapf Dingbats" charset="0"/>
              <a:buChar char="✔"/>
            </a:pPr>
            <a:r>
              <a:rPr lang="en-US" sz="2400" dirty="0" smtClean="0"/>
              <a:t>How to measure the spin-momentum locking?</a:t>
            </a:r>
          </a:p>
          <a:p>
            <a:r>
              <a:rPr lang="en-US" sz="2400" dirty="0" smtClean="0"/>
              <a:t>Spin is not physical spin(valley spin)</a:t>
            </a:r>
          </a:p>
          <a:p>
            <a:r>
              <a:rPr lang="en-US" sz="2400" dirty="0" smtClean="0"/>
              <a:t>Spin order -&gt; angular momentum channel</a:t>
            </a:r>
          </a:p>
          <a:p>
            <a:endParaRPr lang="en-US" sz="2400" dirty="0"/>
          </a:p>
          <a:p>
            <a:r>
              <a:rPr lang="en-US" sz="2400" dirty="0" smtClean="0"/>
              <a:t>Spin response to geometry (topological spin) -&gt; Wen Zee effect</a:t>
            </a:r>
          </a:p>
          <a:p>
            <a:endParaRPr lang="en-US" sz="2400" dirty="0"/>
          </a:p>
        </p:txBody>
      </p:sp>
      <p:pic>
        <p:nvPicPr>
          <p:cNvPr id="4" name="Picture 3" descr="Screen Shot 2017-03-23 at 1.34.59 PM.pn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2" y="4079726"/>
            <a:ext cx="3959413" cy="1156891"/>
          </a:xfrm>
          <a:prstGeom prst="rect">
            <a:avLst/>
          </a:prstGeom>
        </p:spPr>
      </p:pic>
      <p:pic>
        <p:nvPicPr>
          <p:cNvPr id="5" name="Picture 4" descr="Screen Shot 2017-03-24 at 10.01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57" y="5497676"/>
            <a:ext cx="1666732" cy="4545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5294" y="4405620"/>
            <a:ext cx="3795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Bilayer ½ filled LL</a:t>
            </a:r>
          </a:p>
          <a:p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Coherent CFL!</a:t>
            </a:r>
          </a:p>
        </p:txBody>
      </p:sp>
    </p:spTree>
    <p:extLst>
      <p:ext uri="{BB962C8B-B14F-4D97-AF65-F5344CB8AC3E}">
        <p14:creationId xmlns:p14="http://schemas.microsoft.com/office/powerpoint/2010/main" val="1710802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3-23 at 1.34.4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8"/>
          <a:stretch/>
        </p:blipFill>
        <p:spPr>
          <a:xfrm>
            <a:off x="384465" y="3313981"/>
            <a:ext cx="4949536" cy="1893518"/>
          </a:xfrm>
          <a:prstGeom prst="rect">
            <a:avLst/>
          </a:prstGeom>
        </p:spPr>
      </p:pic>
      <p:pic>
        <p:nvPicPr>
          <p:cNvPr id="6" name="Picture 5" descr="Screen Shot 2017-03-23 at 1.34.59 PM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33807"/>
            <a:ext cx="3959413" cy="1156891"/>
          </a:xfrm>
          <a:prstGeom prst="rect">
            <a:avLst/>
          </a:prstGeom>
        </p:spPr>
      </p:pic>
      <p:pic>
        <p:nvPicPr>
          <p:cNvPr id="11" name="Picture 10" descr="Screen Shot 2017-03-24 at 10.01.1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7" y="2632134"/>
            <a:ext cx="1666732" cy="454564"/>
          </a:xfrm>
          <a:prstGeom prst="rect">
            <a:avLst/>
          </a:prstGeom>
        </p:spPr>
      </p:pic>
      <p:pic>
        <p:nvPicPr>
          <p:cNvPr id="2" name="Picture 1" descr="Screen Shot 2017-03-25 at 2.35.53 PM.png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806" y="1194751"/>
            <a:ext cx="1564057" cy="22496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42118" y="1882812"/>
            <a:ext cx="2719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Bilayer ½ Filled LL from </a:t>
            </a:r>
            <a:r>
              <a:rPr lang="en-US" sz="2000" dirty="0">
                <a:latin typeface="Arial"/>
                <a:cs typeface="Arial"/>
              </a:rPr>
              <a:t>HLR </a:t>
            </a:r>
            <a:r>
              <a:rPr lang="en-US" sz="2000" dirty="0" smtClean="0">
                <a:latin typeface="Arial"/>
                <a:cs typeface="Arial"/>
              </a:rPr>
              <a:t>theory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01765" y="4035254"/>
            <a:ext cx="2629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Splitting between 2</a:t>
            </a:r>
          </a:p>
          <a:p>
            <a:r>
              <a:rPr lang="en-US" sz="2400" dirty="0"/>
              <a:t>F</a:t>
            </a:r>
            <a:r>
              <a:rPr lang="en-US" sz="2400" dirty="0" smtClean="0"/>
              <a:t>ermi surface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8787" y="5333999"/>
            <a:ext cx="6871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Static Density-density correlations:</a:t>
            </a:r>
          </a:p>
          <a:p>
            <a:r>
              <a:rPr lang="en-US" sz="2000" dirty="0" smtClean="0"/>
              <a:t>Decoupled layer: 2k_f singularity</a:t>
            </a:r>
          </a:p>
          <a:p>
            <a:r>
              <a:rPr lang="en-US" altLang="zh-CN" sz="2000" dirty="0" smtClean="0"/>
              <a:t>c</a:t>
            </a:r>
            <a:r>
              <a:rPr lang="en-US" sz="2000" dirty="0" smtClean="0"/>
              <a:t>oherent layer: 2k_f,(2k_f+2a),</a:t>
            </a:r>
            <a:r>
              <a:rPr lang="en-US" sz="2000" dirty="0"/>
              <a:t> (</a:t>
            </a:r>
            <a:r>
              <a:rPr lang="en-US" sz="2000" dirty="0" smtClean="0"/>
              <a:t>2k_f-2a</a:t>
            </a:r>
            <a:r>
              <a:rPr lang="en-US" sz="2000" dirty="0"/>
              <a:t>) </a:t>
            </a:r>
            <a:r>
              <a:rPr lang="en-US" sz="2000" dirty="0" smtClean="0"/>
              <a:t>,</a:t>
            </a:r>
            <a:r>
              <a:rPr lang="en-US" sz="2000" dirty="0"/>
              <a:t> </a:t>
            </a:r>
            <a:r>
              <a:rPr lang="en-US" sz="2000" dirty="0" smtClean="0"/>
              <a:t>2a singularity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84464" y="806830"/>
            <a:ext cx="1544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Alicea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2009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2444965" y="766209"/>
            <a:ext cx="6086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D9"/>
                </a:solidFill>
                <a:latin typeface="Arial"/>
                <a:cs typeface="Arial"/>
              </a:rPr>
              <a:t>Interlayer coherent CFL: </a:t>
            </a:r>
            <a:r>
              <a:rPr lang="en-US" dirty="0" err="1" smtClean="0">
                <a:solidFill>
                  <a:srgbClr val="0000D9"/>
                </a:solidFill>
                <a:latin typeface="Arial"/>
                <a:cs typeface="Arial"/>
              </a:rPr>
              <a:t>Exciton</a:t>
            </a:r>
            <a:r>
              <a:rPr lang="en-US" dirty="0" smtClean="0">
                <a:solidFill>
                  <a:srgbClr val="0000D9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D9"/>
                </a:solidFill>
                <a:latin typeface="Arial"/>
                <a:cs typeface="Arial"/>
              </a:rPr>
              <a:t>of the composite fermion</a:t>
            </a:r>
          </a:p>
        </p:txBody>
      </p:sp>
    </p:spTree>
    <p:extLst>
      <p:ext uri="{BB962C8B-B14F-4D97-AF65-F5344CB8AC3E}">
        <p14:creationId xmlns:p14="http://schemas.microsoft.com/office/powerpoint/2010/main" val="32586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7413" y="794903"/>
            <a:ext cx="75004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Bilayer ½ filled Landau Level from Son theory</a:t>
            </a:r>
          </a:p>
          <a:p>
            <a:endParaRPr lang="en-US" sz="20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US" sz="2000" b="1" dirty="0" smtClean="0">
                <a:solidFill>
                  <a:srgbClr val="0000D9"/>
                </a:solidFill>
                <a:latin typeface="Arial"/>
                <a:cs typeface="Arial"/>
              </a:rPr>
              <a:t>Interlayer coherence between Composite Dirac Liquid</a:t>
            </a:r>
            <a:endParaRPr lang="en-US" sz="2000" b="1" dirty="0">
              <a:solidFill>
                <a:srgbClr val="0000D9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52353" y="4008601"/>
            <a:ext cx="2883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/>
                <a:cs typeface="Arial"/>
              </a:rPr>
              <a:t>PH odd channel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16" name="Picture 15" descr="Screen Shot 2017-03-24 at 4.43.32 PM.png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0" t="79691" r="45318"/>
          <a:stretch/>
        </p:blipFill>
        <p:spPr>
          <a:xfrm>
            <a:off x="6133349" y="4654209"/>
            <a:ext cx="1538941" cy="109814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57413" y="3360590"/>
            <a:ext cx="3533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D9"/>
                </a:solidFill>
                <a:latin typeface="Arial"/>
                <a:cs typeface="Arial"/>
              </a:rPr>
              <a:t>Exciton</a:t>
            </a:r>
            <a:r>
              <a:rPr lang="en-US" dirty="0">
                <a:solidFill>
                  <a:srgbClr val="0000D9"/>
                </a:solidFill>
                <a:latin typeface="Arial"/>
                <a:cs typeface="Arial"/>
              </a:rPr>
              <a:t> of the composite fermion</a:t>
            </a:r>
          </a:p>
        </p:txBody>
      </p:sp>
      <p:pic>
        <p:nvPicPr>
          <p:cNvPr id="11" name="Picture 10" descr="Screen Shot 2017-04-23 at 4.28.05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t="24116" r="4945" b="25379"/>
          <a:stretch/>
        </p:blipFill>
        <p:spPr>
          <a:xfrm>
            <a:off x="635000" y="1872121"/>
            <a:ext cx="6835588" cy="1255307"/>
          </a:xfrm>
          <a:prstGeom prst="rect">
            <a:avLst/>
          </a:prstGeom>
        </p:spPr>
      </p:pic>
      <p:pic>
        <p:nvPicPr>
          <p:cNvPr id="14" name="Picture 13" descr="Screen Shot 2017-04-23 at 4.28.1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2" y="3874132"/>
            <a:ext cx="4930588" cy="2257778"/>
          </a:xfrm>
          <a:prstGeom prst="rect">
            <a:avLst/>
          </a:prstGeom>
        </p:spPr>
      </p:pic>
      <p:sp>
        <p:nvSpPr>
          <p:cNvPr id="18" name="Right Brace 17"/>
          <p:cNvSpPr/>
          <p:nvPr/>
        </p:nvSpPr>
        <p:spPr>
          <a:xfrm>
            <a:off x="5094941" y="4470266"/>
            <a:ext cx="268941" cy="102808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32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411" y="941294"/>
            <a:ext cx="4258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D9"/>
                </a:solidFill>
              </a:rPr>
              <a:t>Project the fermion near the Fermi surface</a:t>
            </a:r>
            <a:endParaRPr lang="en-US" sz="2000" dirty="0">
              <a:solidFill>
                <a:srgbClr val="0000D9"/>
              </a:solidFill>
            </a:endParaRPr>
          </a:p>
        </p:txBody>
      </p:sp>
      <p:pic>
        <p:nvPicPr>
          <p:cNvPr id="9" name="Picture 8" descr="Screen Shot 2017-03-25 at 2.48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352" y="941294"/>
            <a:ext cx="3326653" cy="5816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7411" y="2091769"/>
            <a:ext cx="2883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PH odd channel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2824" y="4016864"/>
            <a:ext cx="56925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Phase dependent in k space!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Nodal structure!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Due to Berry phase of Dirac </a:t>
            </a:r>
            <a:r>
              <a:rPr lang="en-US" sz="2400" dirty="0">
                <a:solidFill>
                  <a:srgbClr val="FF0000"/>
                </a:solidFill>
              </a:rPr>
              <a:t>F</a:t>
            </a:r>
            <a:r>
              <a:rPr lang="en-US" sz="2400" dirty="0" smtClean="0">
                <a:solidFill>
                  <a:srgbClr val="FF0000"/>
                </a:solidFill>
              </a:rPr>
              <a:t>ermi surface</a:t>
            </a:r>
          </a:p>
          <a:p>
            <a:endParaRPr lang="en-US" sz="2400" dirty="0" smtClean="0"/>
          </a:p>
          <a:p>
            <a:r>
              <a:rPr lang="en-US" sz="2000" dirty="0" smtClean="0"/>
              <a:t>Measurement : </a:t>
            </a:r>
            <a:r>
              <a:rPr lang="en-US" sz="2000" dirty="0"/>
              <a:t>Static Density-density </a:t>
            </a:r>
            <a:r>
              <a:rPr lang="en-US" sz="2000" dirty="0" smtClean="0"/>
              <a:t>correlations , Singularities depends on momentum angle</a:t>
            </a:r>
            <a:endParaRPr lang="en-US" sz="2000" dirty="0"/>
          </a:p>
        </p:txBody>
      </p:sp>
      <p:pic>
        <p:nvPicPr>
          <p:cNvPr id="4" name="Picture 3" descr="Screen Shot 2017-04-23 at 4.16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176" y="3634066"/>
            <a:ext cx="3137647" cy="3003724"/>
          </a:xfrm>
          <a:prstGeom prst="rect">
            <a:avLst/>
          </a:prstGeom>
        </p:spPr>
      </p:pic>
      <p:pic>
        <p:nvPicPr>
          <p:cNvPr id="10" name="Picture 9" descr="Screen Shot 2017-04-23 at 4.28.2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24" y="2553434"/>
            <a:ext cx="6529294" cy="124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99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7-04-23 at 4.28.0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" t="78011" r="9463"/>
          <a:stretch/>
        </p:blipFill>
        <p:spPr>
          <a:xfrm>
            <a:off x="254001" y="2852589"/>
            <a:ext cx="5289178" cy="440000"/>
          </a:xfrm>
          <a:prstGeom prst="rect">
            <a:avLst/>
          </a:prstGeom>
        </p:spPr>
      </p:pic>
      <p:pic>
        <p:nvPicPr>
          <p:cNvPr id="2" name="Picture 1" descr="Screen Shot 2017-04-23 at 5.16.40 PM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520" y="2151198"/>
            <a:ext cx="2753001" cy="2143685"/>
          </a:xfrm>
          <a:prstGeom prst="rect">
            <a:avLst/>
          </a:prstGeom>
        </p:spPr>
      </p:pic>
      <p:pic>
        <p:nvPicPr>
          <p:cNvPr id="3" name="Picture 2" descr="Screen Shot 2017-04-23 at 5.15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09" y="3525745"/>
            <a:ext cx="1993526" cy="4066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8944" y="941294"/>
            <a:ext cx="6072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Nematic</a:t>
            </a:r>
            <a:r>
              <a:rPr lang="en-US" sz="2800" b="1" dirty="0" smtClean="0">
                <a:solidFill>
                  <a:srgbClr val="FF0000"/>
                </a:solidFill>
              </a:rPr>
              <a:t> ICCFL state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0709" y="1690547"/>
            <a:ext cx="744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D9"/>
                </a:solidFill>
                <a:latin typeface="Arial"/>
                <a:cs typeface="Arial"/>
              </a:rPr>
              <a:t>Consequence of the Berry phase:</a:t>
            </a:r>
          </a:p>
          <a:p>
            <a:r>
              <a:rPr lang="en-US" sz="2000" dirty="0" smtClean="0">
                <a:solidFill>
                  <a:srgbClr val="0000D9"/>
                </a:solidFill>
                <a:latin typeface="Arial"/>
                <a:cs typeface="Arial"/>
              </a:rPr>
              <a:t>What to expect in such phase?</a:t>
            </a:r>
            <a:endParaRPr lang="en-US" sz="2000" dirty="0">
              <a:solidFill>
                <a:srgbClr val="0000D9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824" y="4356667"/>
            <a:ext cx="56178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Half quantum vortex, bound with </a:t>
            </a:r>
            <a:r>
              <a:rPr lang="en-US" sz="2000" dirty="0">
                <a:solidFill>
                  <a:srgbClr val="000090"/>
                </a:solidFill>
              </a:rPr>
              <a:t>π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disclination</a:t>
            </a:r>
            <a:endParaRPr lang="en-US" sz="2000" dirty="0" smtClean="0">
              <a:solidFill>
                <a:srgbClr val="000090"/>
              </a:solidFill>
            </a:endParaRPr>
          </a:p>
          <a:p>
            <a:endParaRPr lang="en-US" sz="2000" dirty="0">
              <a:solidFill>
                <a:srgbClr val="000090"/>
              </a:solidFill>
            </a:endParaRPr>
          </a:p>
          <a:p>
            <a:r>
              <a:rPr lang="en-US" sz="2000" dirty="0" smtClean="0">
                <a:solidFill>
                  <a:srgbClr val="000090"/>
                </a:solidFill>
              </a:rPr>
              <a:t>Minimal gauge flux for a</a:t>
            </a:r>
            <a:r>
              <a:rPr lang="en-US" sz="2000" baseline="30000" dirty="0" smtClean="0">
                <a:solidFill>
                  <a:srgbClr val="000090"/>
                </a:solidFill>
              </a:rPr>
              <a:t>- </a:t>
            </a:r>
            <a:r>
              <a:rPr lang="en-US" sz="2000" dirty="0" smtClean="0">
                <a:solidFill>
                  <a:srgbClr val="000090"/>
                </a:solidFill>
              </a:rPr>
              <a:t>-&gt; π/2</a:t>
            </a:r>
          </a:p>
          <a:p>
            <a:endParaRPr lang="en-US" sz="2000" dirty="0">
              <a:solidFill>
                <a:srgbClr val="000090"/>
              </a:solidFill>
            </a:endParaRPr>
          </a:p>
          <a:p>
            <a:r>
              <a:rPr lang="en-US" sz="2000" dirty="0" smtClean="0">
                <a:solidFill>
                  <a:srgbClr val="000090"/>
                </a:solidFill>
              </a:rPr>
              <a:t>Trap layer charge density imbalance N=1/4</a:t>
            </a:r>
            <a:endParaRPr lang="en-US" sz="2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67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7691" y="926353"/>
            <a:ext cx="787960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Goldstone boson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pPr marL="342900" indent="-342900">
              <a:buAutoNum type="arabicParenR"/>
            </a:pPr>
            <a:r>
              <a:rPr lang="en-US" sz="2000" dirty="0" smtClean="0">
                <a:latin typeface="Arial"/>
                <a:cs typeface="Arial"/>
              </a:rPr>
              <a:t>Interlayer U(1) symmetry, </a:t>
            </a:r>
            <a:r>
              <a:rPr lang="en-US" sz="2000" dirty="0" err="1" smtClean="0">
                <a:latin typeface="Arial"/>
                <a:cs typeface="Arial"/>
              </a:rPr>
              <a:t>Higgsed</a:t>
            </a:r>
            <a:r>
              <a:rPr lang="en-US" sz="2000" dirty="0" smtClean="0">
                <a:latin typeface="Arial"/>
                <a:cs typeface="Arial"/>
              </a:rPr>
              <a:t>, Gapped</a:t>
            </a:r>
          </a:p>
          <a:p>
            <a:pPr marL="342900" indent="-342900">
              <a:buAutoNum type="arabicParenR"/>
            </a:pPr>
            <a:endParaRPr lang="en-US" sz="2000" dirty="0">
              <a:latin typeface="Arial"/>
              <a:cs typeface="Arial"/>
            </a:endParaRPr>
          </a:p>
          <a:p>
            <a:pPr marL="342900" indent="-342900">
              <a:buAutoNum type="arabicParenR"/>
            </a:pPr>
            <a:endParaRPr lang="en-US" sz="2000" dirty="0" smtClean="0">
              <a:latin typeface="Arial"/>
              <a:cs typeface="Arial"/>
            </a:endParaRPr>
          </a:p>
          <a:p>
            <a:endParaRPr lang="en-US" sz="2000" dirty="0" smtClean="0">
              <a:latin typeface="Arial"/>
              <a:cs typeface="Arial"/>
            </a:endParaRPr>
          </a:p>
          <a:p>
            <a:pPr marL="342900" indent="-342900">
              <a:buAutoNum type="arabicParenR"/>
            </a:pPr>
            <a:r>
              <a:rPr lang="en-US" sz="2000" dirty="0" smtClean="0">
                <a:latin typeface="Arial"/>
                <a:cs typeface="Arial"/>
              </a:rPr>
              <a:t>Rotation symmetry breaking, gapless, over-damped mode:</a:t>
            </a:r>
          </a:p>
          <a:p>
            <a:pPr marL="342900" indent="-342900">
              <a:buAutoNum type="arabicParenR"/>
            </a:pPr>
            <a:endParaRPr lang="en-US" sz="2000" dirty="0">
              <a:latin typeface="Arial"/>
              <a:cs typeface="Arial"/>
            </a:endParaRPr>
          </a:p>
          <a:p>
            <a:pPr marL="342900" indent="-342900">
              <a:buAutoNum type="arabicParenR"/>
            </a:pPr>
            <a:endParaRPr lang="en-US" sz="2000" dirty="0" smtClean="0">
              <a:latin typeface="Arial"/>
              <a:cs typeface="Arial"/>
            </a:endParaRPr>
          </a:p>
          <a:p>
            <a:pPr marL="342900" indent="-342900">
              <a:buAutoNum type="arabicParenR"/>
            </a:pPr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Not expected in HLR!</a:t>
            </a:r>
          </a:p>
          <a:p>
            <a:r>
              <a:rPr lang="en-US" sz="2000" dirty="0" smtClean="0">
                <a:latin typeface="Arial"/>
                <a:cs typeface="Arial"/>
              </a:rPr>
              <a:t>Origin from the Berry phase nature, spin-momentum locking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5" name="Picture 4" descr="Screen Shot 2017-04-23 at 4.28.0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" t="78011" r="9463"/>
          <a:stretch/>
        </p:blipFill>
        <p:spPr>
          <a:xfrm>
            <a:off x="791881" y="2192589"/>
            <a:ext cx="5289178" cy="440000"/>
          </a:xfrm>
          <a:prstGeom prst="rect">
            <a:avLst/>
          </a:prstGeom>
        </p:spPr>
      </p:pic>
      <p:pic>
        <p:nvPicPr>
          <p:cNvPr id="6" name="Picture 5" descr="Screen Shot 2017-04-23 at 5.10.4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80"/>
          <a:stretch/>
        </p:blipFill>
        <p:spPr>
          <a:xfrm>
            <a:off x="577103" y="5018069"/>
            <a:ext cx="2500779" cy="913547"/>
          </a:xfrm>
          <a:prstGeom prst="rect">
            <a:avLst/>
          </a:prstGeom>
        </p:spPr>
      </p:pic>
      <p:pic>
        <p:nvPicPr>
          <p:cNvPr id="7" name="Picture 6" descr="Screen Shot 2017-04-23 at 5.11.47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t="2158" r="47549" b="89944"/>
          <a:stretch/>
        </p:blipFill>
        <p:spPr>
          <a:xfrm>
            <a:off x="3974352" y="5346519"/>
            <a:ext cx="3645648" cy="282147"/>
          </a:xfrm>
          <a:prstGeom prst="rect">
            <a:avLst/>
          </a:prstGeom>
        </p:spPr>
      </p:pic>
      <p:pic>
        <p:nvPicPr>
          <p:cNvPr id="2" name="Picture 1" descr="Screen Shot 2017-04-23 at 4.28.5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92" y="3476739"/>
            <a:ext cx="3188074" cy="46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09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28 at 8.23.1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" t="-539" r="10866" b="539"/>
          <a:stretch/>
        </p:blipFill>
        <p:spPr>
          <a:xfrm>
            <a:off x="1" y="3041356"/>
            <a:ext cx="5513294" cy="33538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9176" y="4972260"/>
            <a:ext cx="183776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Decoupled bilayer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4164" y="4718261"/>
            <a:ext cx="1837765" cy="1200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ICCFL</a:t>
            </a:r>
          </a:p>
          <a:p>
            <a:endParaRPr lang="en-US" sz="2400" dirty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</p:txBody>
      </p:sp>
      <p:sp>
        <p:nvSpPr>
          <p:cNvPr id="7" name="Chord 6"/>
          <p:cNvSpPr/>
          <p:nvPr/>
        </p:nvSpPr>
        <p:spPr>
          <a:xfrm rot="7396738">
            <a:off x="1577855" y="5011321"/>
            <a:ext cx="2014668" cy="1969898"/>
          </a:xfrm>
          <a:prstGeom prst="chord">
            <a:avLst>
              <a:gd name="adj1" fmla="val 3614023"/>
              <a:gd name="adj2" fmla="val 14138684"/>
            </a:avLst>
          </a:prstGeom>
          <a:gradFill flip="none" rotWithShape="1">
            <a:gsLst>
              <a:gs pos="0">
                <a:schemeClr val="accent3">
                  <a:alpha val="74000"/>
                </a:schemeClr>
              </a:gs>
              <a:gs pos="100000">
                <a:schemeClr val="accent3">
                  <a:tint val="95000"/>
                  <a:satMod val="150000"/>
                </a:schemeClr>
              </a:gs>
              <a:gs pos="1000">
                <a:schemeClr val="accent3">
                  <a:lumMod val="75000"/>
                  <a:alpha val="4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99474" y="4444394"/>
            <a:ext cx="1432408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Intralayer</a:t>
            </a:r>
            <a:r>
              <a:rPr lang="en-US" dirty="0"/>
              <a:t>-</a:t>
            </a:r>
            <a:r>
              <a:rPr lang="en-US" dirty="0" smtClean="0"/>
              <a:t>SC</a:t>
            </a:r>
          </a:p>
          <a:p>
            <a:r>
              <a:rPr lang="en-US" dirty="0" smtClean="0"/>
              <a:t> dome ?</a:t>
            </a:r>
            <a:endParaRPr lang="en-US" dirty="0"/>
          </a:p>
        </p:txBody>
      </p:sp>
      <p:pic>
        <p:nvPicPr>
          <p:cNvPr id="11" name="Picture 10" descr="Screen Shot 2017-04-23 at 5.10.4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80"/>
          <a:stretch/>
        </p:blipFill>
        <p:spPr>
          <a:xfrm>
            <a:off x="488950" y="1292433"/>
            <a:ext cx="2246780" cy="8207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75647" y="755285"/>
            <a:ext cx="3824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What happen at the QCP?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796988" y="1725114"/>
            <a:ext cx="301811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33059" y="1315661"/>
            <a:ext cx="2584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Exciton</a:t>
            </a:r>
            <a:r>
              <a:rPr lang="en-US" sz="2000" dirty="0" smtClean="0"/>
              <a:t> fluctuation enhance intra-layer SC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411694" y="4121229"/>
            <a:ext cx="36426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This is not expected in HLR.</a:t>
            </a:r>
          </a:p>
          <a:p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As a consequence of the Berry phase structure.</a:t>
            </a:r>
          </a:p>
          <a:p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Same as the </a:t>
            </a:r>
            <a:r>
              <a:rPr lang="en-US" sz="2000" dirty="0" err="1" smtClean="0">
                <a:solidFill>
                  <a:srgbClr val="000090"/>
                </a:solidFill>
                <a:latin typeface="Arial"/>
                <a:cs typeface="Arial"/>
              </a:rPr>
              <a:t>nematic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 enhancement for SC!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88" y="1405307"/>
            <a:ext cx="1967379" cy="410259"/>
          </a:xfrm>
          <a:prstGeom prst="rect">
            <a:avLst/>
          </a:prstGeom>
        </p:spPr>
      </p:pic>
      <p:pic>
        <p:nvPicPr>
          <p:cNvPr id="3" name="Picture 2" descr="Screen Shot 2017-06-21 at 2.53.2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914" y="2275745"/>
            <a:ext cx="5648982" cy="134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17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3 at 4.29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23" y="3439500"/>
            <a:ext cx="6110941" cy="1288595"/>
          </a:xfrm>
          <a:prstGeom prst="rect">
            <a:avLst/>
          </a:prstGeom>
        </p:spPr>
      </p:pic>
      <p:pic>
        <p:nvPicPr>
          <p:cNvPr id="3" name="Picture 2" descr="Screen Shot 2017-04-23 at 4.29.2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r="5393"/>
          <a:stretch/>
        </p:blipFill>
        <p:spPr>
          <a:xfrm>
            <a:off x="672352" y="4908363"/>
            <a:ext cx="5871882" cy="1237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7294" y="1757350"/>
            <a:ext cx="3541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Arial"/>
                <a:cs typeface="Arial"/>
              </a:rPr>
              <a:t>Label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/>
                <a:cs typeface="Arial"/>
              </a:rPr>
              <a:t>exciton</a:t>
            </a:r>
            <a:r>
              <a:rPr lang="en-US" altLang="zh-CN" sz="2400" dirty="0" smtClean="0">
                <a:solidFill>
                  <a:srgbClr val="FF0000"/>
                </a:solidFill>
                <a:latin typeface="Arial"/>
                <a:cs typeface="Arial"/>
              </a:rPr>
              <a:t> channel by topological spin number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6" name="Picture 5" descr="Screen Shot 2016-10-14 at 7.07.3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67" y="555086"/>
            <a:ext cx="2852078" cy="288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62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Partial filled Landau Level?</a:t>
            </a:r>
            <a:endParaRPr lang="en-US" dirty="0"/>
          </a:p>
        </p:txBody>
      </p:sp>
      <p:pic>
        <p:nvPicPr>
          <p:cNvPr id="4" name="Picture 3" descr="Screen Shot 2016-10-14 at 4.41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74" y="2002119"/>
            <a:ext cx="5194900" cy="4422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6486" y="2226236"/>
            <a:ext cx="336176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D9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sz="2400" dirty="0" smtClean="0">
                <a:solidFill>
                  <a:srgbClr val="0000D9"/>
                </a:solidFill>
              </a:rPr>
              <a:t>Odd filling fraction?</a:t>
            </a:r>
            <a:endParaRPr lang="en-US" sz="2400" dirty="0">
              <a:solidFill>
                <a:srgbClr val="0000D9"/>
              </a:solidFill>
            </a:endParaRPr>
          </a:p>
          <a:p>
            <a:endParaRPr lang="en-US" sz="2000" dirty="0" smtClean="0">
              <a:solidFill>
                <a:srgbClr val="0000D9"/>
              </a:solidFill>
            </a:endParaRPr>
          </a:p>
          <a:p>
            <a:r>
              <a:rPr lang="en-US" sz="2000" dirty="0" smtClean="0">
                <a:solidFill>
                  <a:srgbClr val="0000D9"/>
                </a:solidFill>
              </a:rPr>
              <a:t>Topological order, </a:t>
            </a:r>
          </a:p>
          <a:p>
            <a:r>
              <a:rPr lang="en-US" sz="2000" dirty="0" smtClean="0">
                <a:solidFill>
                  <a:srgbClr val="0000D9"/>
                </a:solidFill>
              </a:rPr>
              <a:t>mostly </a:t>
            </a:r>
            <a:r>
              <a:rPr lang="en-US" sz="2000" dirty="0" err="1" smtClean="0">
                <a:solidFill>
                  <a:srgbClr val="0000D9"/>
                </a:solidFill>
              </a:rPr>
              <a:t>Abelian</a:t>
            </a:r>
            <a:r>
              <a:rPr lang="en-US" sz="2000" dirty="0">
                <a:solidFill>
                  <a:srgbClr val="0000D9"/>
                </a:solidFill>
              </a:rPr>
              <a:t> </a:t>
            </a:r>
            <a:r>
              <a:rPr lang="en-US" sz="2000" dirty="0" smtClean="0">
                <a:solidFill>
                  <a:srgbClr val="0000D9"/>
                </a:solidFill>
              </a:rPr>
              <a:t>(non-</a:t>
            </a:r>
            <a:r>
              <a:rPr lang="en-US" sz="2000" dirty="0" err="1" smtClean="0">
                <a:solidFill>
                  <a:srgbClr val="0000D9"/>
                </a:solidFill>
              </a:rPr>
              <a:t>Abelian</a:t>
            </a:r>
            <a:r>
              <a:rPr lang="en-US" sz="2000" dirty="0" smtClean="0">
                <a:solidFill>
                  <a:srgbClr val="0000D9"/>
                </a:solidFill>
              </a:rPr>
              <a:t>)</a:t>
            </a:r>
          </a:p>
          <a:p>
            <a:endParaRPr lang="en-US" sz="2400" dirty="0">
              <a:solidFill>
                <a:srgbClr val="0000D9"/>
              </a:solidFill>
            </a:endParaRPr>
          </a:p>
          <a:p>
            <a:r>
              <a:rPr lang="en-US" sz="2400" dirty="0">
                <a:solidFill>
                  <a:srgbClr val="0000D9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sz="2400" dirty="0" smtClean="0">
                <a:solidFill>
                  <a:srgbClr val="0000D9"/>
                </a:solidFill>
              </a:rPr>
              <a:t>Even </a:t>
            </a:r>
            <a:r>
              <a:rPr lang="en-US" sz="2400" dirty="0">
                <a:solidFill>
                  <a:srgbClr val="0000D9"/>
                </a:solidFill>
              </a:rPr>
              <a:t>filling fraction?</a:t>
            </a:r>
          </a:p>
          <a:p>
            <a:endParaRPr lang="en-US" sz="2000" dirty="0" smtClean="0">
              <a:solidFill>
                <a:srgbClr val="0000D9"/>
              </a:solidFill>
            </a:endParaRPr>
          </a:p>
          <a:p>
            <a:r>
              <a:rPr lang="en-US" sz="2000" dirty="0" smtClean="0">
                <a:solidFill>
                  <a:srgbClr val="0000D9"/>
                </a:solidFill>
              </a:rPr>
              <a:t>Fermi surface with non-Fermi liquid behavior</a:t>
            </a:r>
          </a:p>
          <a:p>
            <a:r>
              <a:rPr lang="en-US" sz="2000" dirty="0">
                <a:solidFill>
                  <a:srgbClr val="0000D9"/>
                </a:solidFill>
              </a:rPr>
              <a:t>non-</a:t>
            </a:r>
            <a:r>
              <a:rPr lang="en-US" sz="2000" dirty="0" err="1" smtClean="0">
                <a:solidFill>
                  <a:srgbClr val="0000D9"/>
                </a:solidFill>
              </a:rPr>
              <a:t>Abelian</a:t>
            </a:r>
            <a:r>
              <a:rPr lang="en-US" sz="2000" dirty="0" smtClean="0">
                <a:solidFill>
                  <a:srgbClr val="0000D9"/>
                </a:solidFill>
              </a:rPr>
              <a:t> (</a:t>
            </a:r>
            <a:r>
              <a:rPr lang="en-US" sz="2000" dirty="0" err="1">
                <a:solidFill>
                  <a:srgbClr val="0000D9"/>
                </a:solidFill>
              </a:rPr>
              <a:t>P</a:t>
            </a:r>
            <a:r>
              <a:rPr lang="en-US" sz="2000" dirty="0" err="1" smtClean="0">
                <a:solidFill>
                  <a:srgbClr val="0000D9"/>
                </a:solidFill>
              </a:rPr>
              <a:t>faffian</a:t>
            </a:r>
            <a:r>
              <a:rPr lang="en-US" sz="2000" dirty="0" smtClean="0">
                <a:solidFill>
                  <a:srgbClr val="0000D9"/>
                </a:solidFill>
              </a:rPr>
              <a:t> state)</a:t>
            </a:r>
            <a:endParaRPr lang="en-US" sz="2000" dirty="0">
              <a:solidFill>
                <a:srgbClr val="0000D9"/>
              </a:solidFill>
            </a:endParaRPr>
          </a:p>
          <a:p>
            <a:r>
              <a:rPr lang="en-US" sz="2000" dirty="0" smtClean="0">
                <a:solidFill>
                  <a:srgbClr val="0000D9"/>
                </a:solidFill>
              </a:rPr>
              <a:t>Half-filled LL?</a:t>
            </a:r>
            <a:endParaRPr lang="en-US" sz="2000" dirty="0">
              <a:solidFill>
                <a:srgbClr val="0000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65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7-03-24 at 10.02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97" y="2250669"/>
            <a:ext cx="3108138" cy="933322"/>
          </a:xfrm>
          <a:prstGeom prst="rect">
            <a:avLst/>
          </a:prstGeom>
        </p:spPr>
      </p:pic>
      <p:pic>
        <p:nvPicPr>
          <p:cNvPr id="10" name="Picture 9" descr="Screen Shot 2017-03-24 at 10.02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71" y="3987310"/>
            <a:ext cx="5140138" cy="10014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68470" y="1372115"/>
            <a:ext cx="3316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Wen-Zee effect!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2871" y="5177873"/>
            <a:ext cx="772458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D9"/>
                </a:solidFill>
              </a:rPr>
              <a:t>(electron’s) Density modulation due to geometry curvature</a:t>
            </a:r>
          </a:p>
          <a:p>
            <a:r>
              <a:rPr lang="en-US" sz="2400" dirty="0" smtClean="0">
                <a:solidFill>
                  <a:srgbClr val="0000D9"/>
                </a:solidFill>
              </a:rPr>
              <a:t>Could be observed in experiment (Simon et al. 2016)</a:t>
            </a:r>
          </a:p>
          <a:p>
            <a:endParaRPr lang="en-US" sz="2400" dirty="0">
              <a:solidFill>
                <a:srgbClr val="0000D9"/>
              </a:solidFill>
            </a:endParaRPr>
          </a:p>
        </p:txBody>
      </p:sp>
      <p:pic>
        <p:nvPicPr>
          <p:cNvPr id="3" name="Picture 2" descr="Screen Shot 2017-04-23 at 4.17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71" y="849747"/>
            <a:ext cx="4465738" cy="280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92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0824" y="670928"/>
            <a:ext cx="6693647" cy="615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Partial filled Landau Level at arbitrary even filling fraction?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000" b="1" dirty="0" smtClean="0">
                <a:solidFill>
                  <a:srgbClr val="0000D9"/>
                </a:solidFill>
              </a:rPr>
              <a:t>Composite (non) Fermi liquid?</a:t>
            </a:r>
            <a:endParaRPr lang="en-US" sz="2000" b="1" dirty="0">
              <a:solidFill>
                <a:srgbClr val="0000D9"/>
              </a:solidFill>
            </a:endParaRPr>
          </a:p>
          <a:p>
            <a:r>
              <a:rPr lang="en-US" sz="2000" b="1" dirty="0" smtClean="0">
                <a:solidFill>
                  <a:srgbClr val="0000D9"/>
                </a:solidFill>
              </a:rPr>
              <a:t>Fractional Berry phase due to LL projection?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 descr="Screen Shot 2017-03-24 at 4.40.4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" t="23514" r="16925" b="-660"/>
          <a:stretch/>
        </p:blipFill>
        <p:spPr>
          <a:xfrm>
            <a:off x="732116" y="1688352"/>
            <a:ext cx="5154707" cy="31918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81531" y="4124477"/>
            <a:ext cx="1748119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1/2n filling fraction</a:t>
            </a:r>
            <a:endParaRPr lang="en-US" sz="2000" dirty="0"/>
          </a:p>
        </p:txBody>
      </p:sp>
      <p:sp>
        <p:nvSpPr>
          <p:cNvPr id="18" name="Oval 17"/>
          <p:cNvSpPr/>
          <p:nvPr/>
        </p:nvSpPr>
        <p:spPr>
          <a:xfrm>
            <a:off x="7504782" y="2965208"/>
            <a:ext cx="407521" cy="43715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316132" y="2381189"/>
            <a:ext cx="979022" cy="2451174"/>
            <a:chOff x="6862278" y="2704354"/>
            <a:chExt cx="979022" cy="2451174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7003302" y="2704354"/>
              <a:ext cx="0" cy="1479176"/>
            </a:xfrm>
            <a:prstGeom prst="straightConnector1">
              <a:avLst/>
            </a:prstGeom>
            <a:ln w="5715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7730938" y="2734236"/>
              <a:ext cx="0" cy="1422402"/>
            </a:xfrm>
            <a:prstGeom prst="straightConnector1">
              <a:avLst/>
            </a:prstGeom>
            <a:ln w="5715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Brace 12"/>
            <p:cNvSpPr/>
            <p:nvPr/>
          </p:nvSpPr>
          <p:spPr>
            <a:xfrm rot="5400000">
              <a:off x="7150742" y="3865168"/>
              <a:ext cx="366437" cy="943365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54689" y="3219205"/>
              <a:ext cx="4762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…..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08405" y="4509197"/>
              <a:ext cx="9328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2n</a:t>
              </a:r>
              <a:r>
                <a:rPr lang="en-US" dirty="0"/>
                <a:t> </a:t>
              </a:r>
              <a:r>
                <a:rPr lang="en-US" dirty="0" smtClean="0"/>
                <a:t>vortices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31675" y="3263864"/>
              <a:ext cx="537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-e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94405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3-24 at 10.20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7" y="2124307"/>
            <a:ext cx="2584824" cy="535501"/>
          </a:xfrm>
          <a:prstGeom prst="rect">
            <a:avLst/>
          </a:prstGeom>
        </p:spPr>
      </p:pic>
      <p:pic>
        <p:nvPicPr>
          <p:cNvPr id="7" name="Picture 6" descr="Screen Shot 2017-03-24 at 10.20.1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1" r="6706" b="7458"/>
          <a:stretch/>
        </p:blipFill>
        <p:spPr>
          <a:xfrm>
            <a:off x="5748471" y="2196633"/>
            <a:ext cx="1722117" cy="46317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3062941" y="2466763"/>
            <a:ext cx="251011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36097" y="2056342"/>
            <a:ext cx="1942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LL projection</a:t>
            </a:r>
            <a:endParaRPr lang="en-US" sz="2000" dirty="0"/>
          </a:p>
        </p:txBody>
      </p:sp>
      <p:sp>
        <p:nvSpPr>
          <p:cNvPr id="12" name="Oval 11"/>
          <p:cNvSpPr/>
          <p:nvPr/>
        </p:nvSpPr>
        <p:spPr>
          <a:xfrm>
            <a:off x="478112" y="3496228"/>
            <a:ext cx="433294" cy="40341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068291" y="2924603"/>
            <a:ext cx="0" cy="1479176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8112" y="3437975"/>
            <a:ext cx="537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-e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82248" y="4520301"/>
            <a:ext cx="772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e/2n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408143" y="2936554"/>
            <a:ext cx="0" cy="1479176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1210233" y="3746367"/>
            <a:ext cx="10339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703291" y="3193543"/>
            <a:ext cx="0" cy="55282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63970" y="3869772"/>
            <a:ext cx="393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5778" y="5590071"/>
            <a:ext cx="2467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Read; Wang-</a:t>
            </a:r>
            <a:r>
              <a:rPr lang="en-US" sz="2000" b="1" dirty="0" err="1" smtClean="0">
                <a:solidFill>
                  <a:srgbClr val="FF0000"/>
                </a:solidFill>
              </a:rPr>
              <a:t>senthil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610598" y="2924603"/>
            <a:ext cx="0" cy="1479176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408143" y="2936554"/>
            <a:ext cx="0" cy="1479176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210484" y="2924603"/>
            <a:ext cx="0" cy="1479176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>
          <a:xfrm rot="5400000">
            <a:off x="2630288" y="4142191"/>
            <a:ext cx="366437" cy="94336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734235" y="3496228"/>
            <a:ext cx="476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503202" y="4820629"/>
            <a:ext cx="932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2n-1 vortices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698999" y="3722769"/>
            <a:ext cx="316006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1/2n filling fraction</a:t>
            </a:r>
            <a:endParaRPr lang="en-US" sz="2000" dirty="0"/>
          </a:p>
        </p:txBody>
      </p:sp>
      <p:pic>
        <p:nvPicPr>
          <p:cNvPr id="2" name="Picture 1" descr="Screen Shot 2017-06-28 at 10.04.1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8" y="804202"/>
            <a:ext cx="8128000" cy="101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39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3-24 at 10.20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7" y="2124307"/>
            <a:ext cx="2584824" cy="535501"/>
          </a:xfrm>
          <a:prstGeom prst="rect">
            <a:avLst/>
          </a:prstGeom>
        </p:spPr>
      </p:pic>
      <p:pic>
        <p:nvPicPr>
          <p:cNvPr id="7" name="Picture 6" descr="Screen Shot 2017-03-24 at 10.20.1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1" r="6706" b="7458"/>
          <a:stretch/>
        </p:blipFill>
        <p:spPr>
          <a:xfrm>
            <a:off x="5748471" y="2196633"/>
            <a:ext cx="1722117" cy="46317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3062941" y="2466763"/>
            <a:ext cx="251011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36097" y="2056342"/>
            <a:ext cx="1942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LL projection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95778" y="5590071"/>
            <a:ext cx="2467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Read; Wang-</a:t>
            </a:r>
            <a:r>
              <a:rPr lang="en-US" sz="2000" b="1" dirty="0" err="1" smtClean="0">
                <a:solidFill>
                  <a:srgbClr val="FF0000"/>
                </a:solidFill>
              </a:rPr>
              <a:t>senthil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829236" y="4814082"/>
            <a:ext cx="2046942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821330" y="3943296"/>
            <a:ext cx="0" cy="87078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667063" y="3510002"/>
            <a:ext cx="393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</a:t>
            </a:r>
          </a:p>
        </p:txBody>
      </p:sp>
      <p:sp>
        <p:nvSpPr>
          <p:cNvPr id="28" name="Oval 27"/>
          <p:cNvSpPr/>
          <p:nvPr/>
        </p:nvSpPr>
        <p:spPr>
          <a:xfrm flipV="1">
            <a:off x="2711638" y="4635962"/>
            <a:ext cx="329079" cy="35623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flipV="1">
            <a:off x="664696" y="4635962"/>
            <a:ext cx="329079" cy="35623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78117" y="4179670"/>
            <a:ext cx="881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-e/2n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2487894" y="4179670"/>
            <a:ext cx="77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e/2n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3600490" y="3141682"/>
            <a:ext cx="33919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sz="2000" dirty="0" smtClean="0">
                <a:sym typeface="Zapf Dingbats"/>
              </a:rPr>
              <a:t> </a:t>
            </a:r>
            <a:r>
              <a:rPr lang="en-US" sz="2000" dirty="0" smtClean="0"/>
              <a:t>Charge dipole (Neutral)</a:t>
            </a:r>
          </a:p>
          <a:p>
            <a:r>
              <a:rPr lang="en-US" sz="2000" dirty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sz="2000" dirty="0">
                <a:sym typeface="Zapf Dingbats"/>
              </a:rPr>
              <a:t> </a:t>
            </a:r>
            <a:r>
              <a:rPr lang="en-US" sz="2000" dirty="0" smtClean="0"/>
              <a:t>momentum locked with dipole</a:t>
            </a:r>
          </a:p>
          <a:p>
            <a:pPr marL="342900" indent="-342900">
              <a:buFont typeface="Zapf Dingbats" charset="0"/>
              <a:buChar char="✔"/>
            </a:pPr>
            <a:r>
              <a:rPr lang="en-US" sz="2000" dirty="0" smtClean="0"/>
              <a:t>Go around Fermi surface -&gt; rotate k= rotate dipole </a:t>
            </a:r>
          </a:p>
          <a:p>
            <a:pPr marL="342900" indent="-342900">
              <a:buFont typeface="Zapf Dingbats" charset="0"/>
              <a:buChar char="✔"/>
            </a:pPr>
            <a:r>
              <a:rPr lang="en-US" sz="2000" dirty="0" smtClean="0"/>
              <a:t>π/n Berry phase</a:t>
            </a:r>
          </a:p>
          <a:p>
            <a:endParaRPr lang="en-US" sz="2000" dirty="0"/>
          </a:p>
        </p:txBody>
      </p:sp>
      <p:pic>
        <p:nvPicPr>
          <p:cNvPr id="37" name="Picture 36" descr="Screen Shot 2017-03-25 at 2.35.38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33"/>
          <a:stretch/>
        </p:blipFill>
        <p:spPr>
          <a:xfrm>
            <a:off x="6992472" y="4582176"/>
            <a:ext cx="1706387" cy="1423790"/>
          </a:xfrm>
          <a:prstGeom prst="rect">
            <a:avLst/>
          </a:prstGeom>
        </p:spPr>
      </p:pic>
      <p:pic>
        <p:nvPicPr>
          <p:cNvPr id="38" name="Picture 37" descr="Screen Shot 2017-06-16 at 3.20.0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097" y="5388451"/>
            <a:ext cx="3325860" cy="696110"/>
          </a:xfrm>
          <a:prstGeom prst="rect">
            <a:avLst/>
          </a:prstGeom>
        </p:spPr>
      </p:pic>
      <p:pic>
        <p:nvPicPr>
          <p:cNvPr id="21" name="Picture 20" descr="Screen Shot 2017-06-28 at 10.04.18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8" y="819143"/>
            <a:ext cx="8128000" cy="101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15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6463" y="1122684"/>
            <a:ext cx="708730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 = 1- 1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2n filled LL  (PH conjugate of </a:t>
            </a:r>
            <a:r>
              <a:rPr lang="el-GR" sz="2400" b="1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=1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/2n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</a:p>
          <a:p>
            <a:pPr algn="ctr"/>
            <a:endParaRPr lang="en-US" dirty="0" smtClean="0"/>
          </a:p>
          <a:p>
            <a:r>
              <a:rPr lang="en-US" sz="2400" dirty="0" smtClean="0">
                <a:solidFill>
                  <a:srgbClr val="0000D9"/>
                </a:solidFill>
              </a:rPr>
              <a:t>A Fermi </a:t>
            </a:r>
            <a:r>
              <a:rPr lang="en-US" sz="2400" dirty="0">
                <a:solidFill>
                  <a:srgbClr val="0000D9"/>
                </a:solidFill>
              </a:rPr>
              <a:t>surface with </a:t>
            </a:r>
            <a:r>
              <a:rPr lang="en-US" sz="2400" dirty="0" smtClean="0">
                <a:solidFill>
                  <a:srgbClr val="0000D9"/>
                </a:solidFill>
              </a:rPr>
              <a:t>π(2-1/n) Berry phas</a:t>
            </a:r>
            <a:r>
              <a:rPr lang="en-US" altLang="zh-CN" sz="2400" dirty="0" smtClean="0">
                <a:solidFill>
                  <a:srgbClr val="0000D9"/>
                </a:solidFill>
              </a:rPr>
              <a:t>e(PHS)</a:t>
            </a:r>
          </a:p>
          <a:p>
            <a:endParaRPr lang="en-US" altLang="zh-CN" sz="2400" dirty="0" smtClean="0">
              <a:solidFill>
                <a:srgbClr val="0000D9"/>
              </a:solidFill>
            </a:endParaRPr>
          </a:p>
          <a:p>
            <a:r>
              <a:rPr lang="en-US" sz="2400" dirty="0" smtClean="0">
                <a:solidFill>
                  <a:srgbClr val="0000D9"/>
                </a:solidFill>
              </a:rPr>
              <a:t>-π/n </a:t>
            </a:r>
            <a:r>
              <a:rPr lang="en-US" sz="2400" dirty="0">
                <a:solidFill>
                  <a:srgbClr val="0000D9"/>
                </a:solidFill>
              </a:rPr>
              <a:t>Berry </a:t>
            </a:r>
            <a:r>
              <a:rPr lang="en-US" sz="2400" dirty="0" smtClean="0">
                <a:solidFill>
                  <a:srgbClr val="0000D9"/>
                </a:solidFill>
              </a:rPr>
              <a:t>phas</a:t>
            </a:r>
            <a:r>
              <a:rPr lang="en-US" altLang="zh-CN" sz="2400" dirty="0" smtClean="0">
                <a:solidFill>
                  <a:srgbClr val="0000D9"/>
                </a:solidFill>
              </a:rPr>
              <a:t>e (dipole picture)</a:t>
            </a:r>
          </a:p>
          <a:p>
            <a:r>
              <a:rPr lang="en-US" sz="2400" dirty="0" smtClean="0">
                <a:solidFill>
                  <a:srgbClr val="0000D9"/>
                </a:solidFill>
              </a:rPr>
              <a:t>+2π Berry phase due to the vacuum background(filled LL)</a:t>
            </a:r>
            <a:endParaRPr lang="en-US" sz="2400" dirty="0">
              <a:solidFill>
                <a:srgbClr val="0000D9"/>
              </a:solidFill>
            </a:endParaRPr>
          </a:p>
          <a:p>
            <a:endParaRPr lang="en-US" sz="2400" dirty="0" smtClean="0">
              <a:solidFill>
                <a:srgbClr val="0000D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6465" y="5006639"/>
            <a:ext cx="7221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D9"/>
                </a:solidFill>
                <a:latin typeface="Arial"/>
                <a:cs typeface="Arial"/>
              </a:rPr>
              <a:t>The fractional Berry phase is a consequence of LL projection!</a:t>
            </a:r>
            <a:endParaRPr lang="en-US" sz="2000" dirty="0">
              <a:solidFill>
                <a:srgbClr val="0000D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2326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881" y="836208"/>
            <a:ext cx="74705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How to probe the fractional Berry phase?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2943411" y="2172042"/>
            <a:ext cx="418352" cy="118992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06587" y="1957494"/>
            <a:ext cx="4930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0000D9"/>
                </a:solidFill>
                <a:latin typeface="Arial"/>
                <a:cs typeface="Arial"/>
              </a:rPr>
              <a:t>ν</a:t>
            </a:r>
            <a:r>
              <a:rPr lang="en-US" sz="2000" dirty="0" smtClean="0">
                <a:solidFill>
                  <a:srgbClr val="0000D9"/>
                </a:solidFill>
                <a:latin typeface="Arial"/>
                <a:cs typeface="Arial"/>
              </a:rPr>
              <a:t>=1/2n -&gt; </a:t>
            </a:r>
            <a:r>
              <a:rPr lang="en-US" sz="2000" dirty="0" err="1" smtClean="0">
                <a:solidFill>
                  <a:srgbClr val="0000D9"/>
                </a:solidFill>
                <a:latin typeface="Arial"/>
                <a:cs typeface="Arial"/>
              </a:rPr>
              <a:t>fermi</a:t>
            </a:r>
            <a:r>
              <a:rPr lang="en-US" sz="2000" dirty="0" smtClean="0">
                <a:solidFill>
                  <a:srgbClr val="0000D9"/>
                </a:solidFill>
                <a:latin typeface="Arial"/>
                <a:cs typeface="Arial"/>
              </a:rPr>
              <a:t> surface, </a:t>
            </a:r>
            <a:r>
              <a:rPr lang="en-US" sz="2000" dirty="0" err="1" smtClean="0">
                <a:solidFill>
                  <a:srgbClr val="0000D9"/>
                </a:solidFill>
                <a:latin typeface="Arial"/>
                <a:cs typeface="Arial"/>
              </a:rPr>
              <a:t>k_f</a:t>
            </a:r>
            <a:r>
              <a:rPr lang="en-US" sz="2000" dirty="0" smtClean="0">
                <a:solidFill>
                  <a:srgbClr val="0000D9"/>
                </a:solidFill>
                <a:latin typeface="Arial"/>
                <a:cs typeface="Arial"/>
              </a:rPr>
              <a:t>, </a:t>
            </a:r>
            <a:r>
              <a:rPr lang="en-US" sz="2000" dirty="0">
                <a:solidFill>
                  <a:srgbClr val="0000D9"/>
                </a:solidFill>
                <a:latin typeface="Arial"/>
                <a:cs typeface="Arial"/>
              </a:rPr>
              <a:t>π/</a:t>
            </a:r>
            <a:r>
              <a:rPr lang="en-US" sz="2000" dirty="0" smtClean="0">
                <a:solidFill>
                  <a:srgbClr val="0000D9"/>
                </a:solidFill>
                <a:latin typeface="Arial"/>
                <a:cs typeface="Arial"/>
              </a:rPr>
              <a:t>n Berry phase</a:t>
            </a:r>
            <a:endParaRPr lang="en-US" sz="2000" dirty="0">
              <a:solidFill>
                <a:srgbClr val="0000D9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1762" y="2894111"/>
            <a:ext cx="5080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D9"/>
                </a:solidFill>
                <a:latin typeface="Arial"/>
                <a:cs typeface="Arial"/>
              </a:rPr>
              <a:t> </a:t>
            </a:r>
            <a:r>
              <a:rPr lang="el-GR" sz="2000" dirty="0" smtClean="0">
                <a:solidFill>
                  <a:srgbClr val="0000D9"/>
                </a:solidFill>
                <a:latin typeface="Arial"/>
                <a:cs typeface="Arial"/>
              </a:rPr>
              <a:t>ν</a:t>
            </a:r>
            <a:r>
              <a:rPr lang="en-US" sz="2000" dirty="0" smtClean="0">
                <a:solidFill>
                  <a:srgbClr val="0000D9"/>
                </a:solidFill>
                <a:latin typeface="Arial"/>
                <a:cs typeface="Arial"/>
              </a:rPr>
              <a:t>=1-1/2n</a:t>
            </a:r>
            <a:r>
              <a:rPr lang="en-US" sz="2000" dirty="0">
                <a:solidFill>
                  <a:srgbClr val="0000D9"/>
                </a:solidFill>
                <a:latin typeface="Arial"/>
                <a:cs typeface="Arial"/>
              </a:rPr>
              <a:t>-&gt; </a:t>
            </a:r>
            <a:r>
              <a:rPr lang="en-US" sz="2000" dirty="0" err="1">
                <a:solidFill>
                  <a:srgbClr val="0000D9"/>
                </a:solidFill>
                <a:latin typeface="Arial"/>
                <a:cs typeface="Arial"/>
              </a:rPr>
              <a:t>fermi</a:t>
            </a:r>
            <a:r>
              <a:rPr lang="en-US" sz="2000" dirty="0">
                <a:solidFill>
                  <a:srgbClr val="0000D9"/>
                </a:solidFill>
                <a:latin typeface="Arial"/>
                <a:cs typeface="Arial"/>
              </a:rPr>
              <a:t> surface, </a:t>
            </a:r>
            <a:r>
              <a:rPr lang="en-US" sz="2000" dirty="0" err="1">
                <a:solidFill>
                  <a:srgbClr val="0000D9"/>
                </a:solidFill>
                <a:latin typeface="Arial"/>
                <a:cs typeface="Arial"/>
              </a:rPr>
              <a:t>k_f</a:t>
            </a:r>
            <a:r>
              <a:rPr lang="en-US" sz="2000" dirty="0">
                <a:solidFill>
                  <a:srgbClr val="0000D9"/>
                </a:solidFill>
                <a:latin typeface="Arial"/>
                <a:cs typeface="Arial"/>
              </a:rPr>
              <a:t>, </a:t>
            </a:r>
            <a:r>
              <a:rPr lang="en-US" sz="2000" dirty="0" smtClean="0">
                <a:solidFill>
                  <a:srgbClr val="0000D9"/>
                </a:solidFill>
                <a:latin typeface="Arial"/>
                <a:cs typeface="Arial"/>
              </a:rPr>
              <a:t>π(2-1/n) </a:t>
            </a:r>
            <a:r>
              <a:rPr lang="en-US" sz="2000" dirty="0">
                <a:solidFill>
                  <a:srgbClr val="0000D9"/>
                </a:solidFill>
                <a:latin typeface="Arial"/>
                <a:cs typeface="Arial"/>
              </a:rPr>
              <a:t>Berry phase</a:t>
            </a:r>
          </a:p>
          <a:p>
            <a:endParaRPr lang="en-US" sz="2000" dirty="0">
              <a:solidFill>
                <a:srgbClr val="0000D9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2233" y="2494001"/>
            <a:ext cx="1852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D9"/>
                </a:solidFill>
                <a:latin typeface="Arial"/>
                <a:cs typeface="Arial"/>
              </a:rPr>
              <a:t>Bilayer </a:t>
            </a:r>
            <a:r>
              <a:rPr lang="en-US" sz="2000" dirty="0" smtClean="0">
                <a:solidFill>
                  <a:srgbClr val="0000D9"/>
                </a:solidFill>
                <a:latin typeface="Arial"/>
                <a:cs typeface="Arial"/>
              </a:rPr>
              <a:t>system</a:t>
            </a:r>
            <a:endParaRPr lang="en-US" sz="2000" dirty="0">
              <a:solidFill>
                <a:srgbClr val="0000D9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941" y="5381494"/>
            <a:ext cx="8591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  <a:sym typeface="Zapf Dingbats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PH symmetry (up to a layer switching) ensures the total Berry phase</a:t>
            </a:r>
          </a:p>
          <a:p>
            <a:r>
              <a:rPr lang="en-US" sz="2000" dirty="0">
                <a:solidFill>
                  <a:srgbClr val="00009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  <a:sym typeface="Zapf Dingbats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Each composite Fermi surface carries a fractional portion of the Berry phase</a:t>
            </a:r>
            <a:endParaRPr lang="en-US" sz="20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78918" y="4237848"/>
            <a:ext cx="3572019" cy="857607"/>
            <a:chOff x="881530" y="1308853"/>
            <a:chExt cx="3436470" cy="112955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881530" y="1538942"/>
              <a:ext cx="342152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81530" y="2438408"/>
              <a:ext cx="34364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881530" y="1344706"/>
              <a:ext cx="179294" cy="17929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123576" y="1332755"/>
              <a:ext cx="179294" cy="1792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377573" y="1332755"/>
              <a:ext cx="179294" cy="1792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619619" y="1335745"/>
              <a:ext cx="179294" cy="179295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855685" y="1332755"/>
              <a:ext cx="179294" cy="1792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097731" y="1320804"/>
              <a:ext cx="179294" cy="1792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351728" y="1320804"/>
              <a:ext cx="179294" cy="1792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593774" y="1323794"/>
              <a:ext cx="179294" cy="1792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859722" y="1320804"/>
              <a:ext cx="179294" cy="179295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101768" y="1323794"/>
              <a:ext cx="179294" cy="1792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337834" y="1320804"/>
              <a:ext cx="179294" cy="1792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579880" y="1308853"/>
              <a:ext cx="179294" cy="179295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833877" y="1323794"/>
              <a:ext cx="179294" cy="1792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075923" y="1311843"/>
              <a:ext cx="179294" cy="1792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14402" y="2244156"/>
              <a:ext cx="179294" cy="1792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198279" y="2232205"/>
              <a:ext cx="179294" cy="179295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410445" y="2232205"/>
              <a:ext cx="179294" cy="179295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652491" y="2235195"/>
              <a:ext cx="179294" cy="1792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888557" y="2232205"/>
              <a:ext cx="179294" cy="179295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130603" y="2220254"/>
              <a:ext cx="179294" cy="179295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384600" y="2220254"/>
              <a:ext cx="179294" cy="179295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626646" y="2223244"/>
              <a:ext cx="179294" cy="179295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892594" y="2220254"/>
              <a:ext cx="179294" cy="1792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134640" y="2223244"/>
              <a:ext cx="179294" cy="179295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370706" y="2220254"/>
              <a:ext cx="179294" cy="179295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612752" y="2208303"/>
              <a:ext cx="179294" cy="1792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866749" y="2223244"/>
              <a:ext cx="179294" cy="179295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108795" y="2211293"/>
              <a:ext cx="179294" cy="179295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2062344" y="4227876"/>
            <a:ext cx="881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ν</a:t>
            </a:r>
            <a:r>
              <a:rPr lang="en-US" dirty="0"/>
              <a:t>=1/2n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957961" y="4763304"/>
            <a:ext cx="1076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ν</a:t>
            </a:r>
            <a:r>
              <a:rPr lang="en-US" dirty="0"/>
              <a:t>=1-1/2n</a:t>
            </a:r>
          </a:p>
        </p:txBody>
      </p:sp>
    </p:spTree>
    <p:extLst>
      <p:ext uri="{BB962C8B-B14F-4D97-AF65-F5344CB8AC3E}">
        <p14:creationId xmlns:p14="http://schemas.microsoft.com/office/powerpoint/2010/main" val="2841557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625585" y="1264030"/>
            <a:ext cx="3436470" cy="1129555"/>
            <a:chOff x="881530" y="1308853"/>
            <a:chExt cx="3436470" cy="112955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881530" y="1538942"/>
              <a:ext cx="342152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881530" y="2438408"/>
              <a:ext cx="34364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881530" y="1344706"/>
              <a:ext cx="179294" cy="17929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123576" y="1332755"/>
              <a:ext cx="179294" cy="1792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377573" y="1332755"/>
              <a:ext cx="179294" cy="1792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619619" y="1335745"/>
              <a:ext cx="179294" cy="179295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855685" y="1332755"/>
              <a:ext cx="179294" cy="1792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097731" y="1320804"/>
              <a:ext cx="179294" cy="1792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351728" y="1320804"/>
              <a:ext cx="179294" cy="1792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593774" y="1323794"/>
              <a:ext cx="179294" cy="1792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859722" y="1320804"/>
              <a:ext cx="179294" cy="179295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101768" y="1323794"/>
              <a:ext cx="179294" cy="1792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337834" y="1320804"/>
              <a:ext cx="179294" cy="1792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579880" y="1308853"/>
              <a:ext cx="179294" cy="179295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833877" y="1323794"/>
              <a:ext cx="179294" cy="1792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075923" y="1311843"/>
              <a:ext cx="179294" cy="1792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914402" y="2244156"/>
              <a:ext cx="179294" cy="1792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198279" y="2232205"/>
              <a:ext cx="179294" cy="179295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410445" y="2232205"/>
              <a:ext cx="179294" cy="179295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652491" y="2235195"/>
              <a:ext cx="179294" cy="1792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888557" y="2232205"/>
              <a:ext cx="179294" cy="179295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130603" y="2220254"/>
              <a:ext cx="179294" cy="179295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384600" y="2220254"/>
              <a:ext cx="179294" cy="179295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626646" y="2223244"/>
              <a:ext cx="179294" cy="179295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892594" y="2220254"/>
              <a:ext cx="179294" cy="1792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134640" y="2223244"/>
              <a:ext cx="179294" cy="179295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370706" y="2220254"/>
              <a:ext cx="179294" cy="179295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612752" y="2208303"/>
              <a:ext cx="179294" cy="1792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866749" y="2223244"/>
              <a:ext cx="179294" cy="179295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108795" y="2211293"/>
              <a:ext cx="179294" cy="179295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066118" y="1431396"/>
            <a:ext cx="3077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PH symmetry</a:t>
            </a:r>
          </a:p>
          <a:p>
            <a:r>
              <a:rPr lang="en-US" sz="2000" dirty="0" smtClean="0">
                <a:latin typeface="Arial"/>
                <a:cs typeface="Arial"/>
              </a:rPr>
              <a:t> (up to a layer switching)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83580" y="1152896"/>
            <a:ext cx="847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ν</a:t>
            </a:r>
            <a:r>
              <a:rPr lang="en-US" dirty="0"/>
              <a:t>=1/2n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23816" y="2121637"/>
            <a:ext cx="1035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ν</a:t>
            </a:r>
            <a:r>
              <a:rPr lang="en-US" dirty="0"/>
              <a:t>=1-1/2n</a:t>
            </a:r>
          </a:p>
        </p:txBody>
      </p:sp>
      <p:pic>
        <p:nvPicPr>
          <p:cNvPr id="49" name="Picture 48" descr="Screen Shot 2017-06-17 at 4.43.3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2" t="37302" r="87163" b="31574"/>
          <a:stretch/>
        </p:blipFill>
        <p:spPr>
          <a:xfrm>
            <a:off x="5462111" y="1692824"/>
            <a:ext cx="409771" cy="285716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066679" y="3100222"/>
            <a:ext cx="3857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PH symmetry is nonlocal</a:t>
            </a:r>
          </a:p>
          <a:p>
            <a:r>
              <a:rPr lang="en-US" sz="2000" dirty="0" smtClean="0">
                <a:latin typeface="Arial"/>
                <a:cs typeface="Arial"/>
              </a:rPr>
              <a:t>Filled LL  &lt;-&gt; empty LL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PH is anti-unitary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3" name="Picture 2" descr="Screen Shot 2017-06-24 at 3.17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55" y="4675467"/>
            <a:ext cx="7327154" cy="129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6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6526" y="3481462"/>
            <a:ext cx="7709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N is the total number of electrons in bilayer system</a:t>
            </a:r>
          </a:p>
          <a:p>
            <a:r>
              <a:rPr lang="en-US" sz="2000" dirty="0" smtClean="0">
                <a:latin typeface="Arial"/>
                <a:cs typeface="Arial"/>
              </a:rPr>
              <a:t>When N is odd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 smtClean="0">
                <a:latin typeface="Arial"/>
                <a:cs typeface="Arial"/>
              </a:rPr>
              <a:t>Kramers</a:t>
            </a:r>
            <a:r>
              <a:rPr lang="en-US" sz="2000" dirty="0" smtClean="0">
                <a:latin typeface="Arial"/>
                <a:cs typeface="Arial"/>
              </a:rPr>
              <a:t> degeneracy!</a:t>
            </a:r>
          </a:p>
          <a:p>
            <a:endParaRPr lang="en-US" sz="2000" dirty="0">
              <a:latin typeface="Arial"/>
              <a:cs typeface="Arial"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43" y="5210362"/>
            <a:ext cx="2060763" cy="4668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53647" y="5210362"/>
            <a:ext cx="422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PH symmetry is anti-unitary!</a:t>
            </a:r>
            <a:endParaRPr lang="en-US" sz="2400" b="1" dirty="0">
              <a:solidFill>
                <a:srgbClr val="00009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0405" y="1320133"/>
            <a:ext cx="4638239" cy="1338073"/>
            <a:chOff x="6409184" y="3665754"/>
            <a:chExt cx="4638239" cy="1338073"/>
          </a:xfrm>
        </p:grpSpPr>
        <p:grpSp>
          <p:nvGrpSpPr>
            <p:cNvPr id="7" name="Group 6"/>
            <p:cNvGrpSpPr/>
            <p:nvPr/>
          </p:nvGrpSpPr>
          <p:grpSpPr>
            <a:xfrm>
              <a:off x="7610953" y="3776888"/>
              <a:ext cx="3436470" cy="1129555"/>
              <a:chOff x="881530" y="1308853"/>
              <a:chExt cx="3436470" cy="1129555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881530" y="1538942"/>
                <a:ext cx="342152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881530" y="2438408"/>
                <a:ext cx="343647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9"/>
              <p:cNvSpPr/>
              <p:nvPr/>
            </p:nvSpPr>
            <p:spPr>
              <a:xfrm>
                <a:off x="881530" y="1344706"/>
                <a:ext cx="179294" cy="17929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123576" y="1332755"/>
                <a:ext cx="179294" cy="17929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377573" y="1332755"/>
                <a:ext cx="179294" cy="17929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619619" y="1335745"/>
                <a:ext cx="179294" cy="179295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855685" y="1332755"/>
                <a:ext cx="179294" cy="17929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097731" y="1320804"/>
                <a:ext cx="179294" cy="17929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351728" y="1320804"/>
                <a:ext cx="179294" cy="17929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593774" y="1323794"/>
                <a:ext cx="179294" cy="17929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859722" y="1320804"/>
                <a:ext cx="179294" cy="179295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101768" y="1323794"/>
                <a:ext cx="179294" cy="17929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337834" y="1320804"/>
                <a:ext cx="179294" cy="17929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579880" y="1308853"/>
                <a:ext cx="179294" cy="179295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833877" y="1323794"/>
                <a:ext cx="179294" cy="17929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075923" y="1311843"/>
                <a:ext cx="179294" cy="17929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914402" y="2244156"/>
                <a:ext cx="179294" cy="17929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198279" y="2232205"/>
                <a:ext cx="179294" cy="179295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410445" y="2232205"/>
                <a:ext cx="179294" cy="179295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652491" y="2235195"/>
                <a:ext cx="179294" cy="17929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888557" y="2232205"/>
                <a:ext cx="179294" cy="179295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130603" y="2220254"/>
                <a:ext cx="179294" cy="179295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384600" y="2220254"/>
                <a:ext cx="179294" cy="179295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626646" y="2223244"/>
                <a:ext cx="179294" cy="179295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892594" y="2220254"/>
                <a:ext cx="179294" cy="17929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134640" y="2223244"/>
                <a:ext cx="179294" cy="179295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370706" y="2220254"/>
                <a:ext cx="179294" cy="179295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612752" y="2208303"/>
                <a:ext cx="179294" cy="17929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866749" y="2223244"/>
                <a:ext cx="179294" cy="179295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108795" y="2211293"/>
                <a:ext cx="179294" cy="179295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6468948" y="3665754"/>
              <a:ext cx="8476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/>
                <a:t>ν</a:t>
              </a:r>
              <a:r>
                <a:rPr lang="en-US" dirty="0"/>
                <a:t>=1/2n 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409184" y="4634495"/>
              <a:ext cx="10352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/>
                <a:t>ν</a:t>
              </a:r>
              <a:r>
                <a:rPr lang="en-US" dirty="0"/>
                <a:t>=1-1/2n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456809" y="1413563"/>
            <a:ext cx="2510117" cy="808888"/>
            <a:chOff x="358589" y="1013936"/>
            <a:chExt cx="2510117" cy="808888"/>
          </a:xfrm>
        </p:grpSpPr>
        <p:pic>
          <p:nvPicPr>
            <p:cNvPr id="4" name="Picture 3" descr="Screen Shot 2017-06-17 at 4.53.58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562" b="71896"/>
            <a:stretch/>
          </p:blipFill>
          <p:spPr>
            <a:xfrm>
              <a:off x="358589" y="1013936"/>
              <a:ext cx="1464236" cy="749124"/>
            </a:xfrm>
            <a:prstGeom prst="rect">
              <a:avLst/>
            </a:prstGeom>
          </p:spPr>
        </p:pic>
        <p:pic>
          <p:nvPicPr>
            <p:cNvPr id="40" name="Picture 39" descr="Screen Shot 2017-06-17 at 4.53.58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29" t="76477" r="31500"/>
            <a:stretch/>
          </p:blipFill>
          <p:spPr>
            <a:xfrm>
              <a:off x="1838346" y="1195794"/>
              <a:ext cx="1030360" cy="6270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7217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6-16 at 4.09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26" y="3228385"/>
            <a:ext cx="6433018" cy="79509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63202" y="970002"/>
            <a:ext cx="2786345" cy="1482199"/>
            <a:chOff x="663202" y="970002"/>
            <a:chExt cx="2786345" cy="1482199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1014321" y="2274082"/>
              <a:ext cx="2046942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V="1">
              <a:off x="2006415" y="1403296"/>
              <a:ext cx="0" cy="87078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1852148" y="970002"/>
              <a:ext cx="3933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k</a:t>
              </a:r>
            </a:p>
          </p:txBody>
        </p:sp>
        <p:sp>
          <p:nvSpPr>
            <p:cNvPr id="6" name="Oval 5"/>
            <p:cNvSpPr/>
            <p:nvPr/>
          </p:nvSpPr>
          <p:spPr>
            <a:xfrm flipV="1">
              <a:off x="2896723" y="2095962"/>
              <a:ext cx="329079" cy="35623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flipV="1">
              <a:off x="849781" y="2095962"/>
              <a:ext cx="329079" cy="35623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3202" y="1639670"/>
              <a:ext cx="8815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-e/2n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72979" y="1639670"/>
              <a:ext cx="7765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e/2n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 rot="10800000">
            <a:off x="5703885" y="1639669"/>
            <a:ext cx="2786345" cy="1409424"/>
            <a:chOff x="663202" y="1042777"/>
            <a:chExt cx="2786345" cy="1409424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1014321" y="2274082"/>
              <a:ext cx="2046942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2006415" y="1403296"/>
              <a:ext cx="0" cy="87078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10800000">
              <a:off x="1401580" y="1042777"/>
              <a:ext cx="843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-k</a:t>
              </a:r>
              <a:endParaRPr lang="en-US" sz="2400" dirty="0"/>
            </a:p>
          </p:txBody>
        </p:sp>
        <p:sp>
          <p:nvSpPr>
            <p:cNvPr id="15" name="Oval 14"/>
            <p:cNvSpPr/>
            <p:nvPr/>
          </p:nvSpPr>
          <p:spPr>
            <a:xfrm flipV="1">
              <a:off x="2896723" y="2095962"/>
              <a:ext cx="329079" cy="35623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flipV="1">
              <a:off x="849781" y="2095962"/>
              <a:ext cx="329079" cy="35623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 rot="10800000">
              <a:off x="663202" y="1639670"/>
              <a:ext cx="8815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-e/2n</a:t>
              </a:r>
              <a:endParaRPr lang="en-US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0800000">
              <a:off x="2672979" y="1639670"/>
              <a:ext cx="7765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e/2n</a:t>
              </a:r>
              <a:endParaRPr lang="en-US" sz="2400" dirty="0"/>
            </a:p>
          </p:txBody>
        </p:sp>
      </p:grpSp>
      <p:pic>
        <p:nvPicPr>
          <p:cNvPr id="19" name="Picture 18" descr="Screen Shot 2017-06-16 at 4.09.3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1"/>
          <a:stretch/>
        </p:blipFill>
        <p:spPr>
          <a:xfrm>
            <a:off x="663202" y="5276620"/>
            <a:ext cx="3266327" cy="589646"/>
          </a:xfrm>
          <a:prstGeom prst="rect">
            <a:avLst/>
          </a:prstGeom>
        </p:spPr>
      </p:pic>
      <p:pic>
        <p:nvPicPr>
          <p:cNvPr id="20" name="Picture 19" descr="Screen Shot 2017-06-16 at 4.09.2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55" y="4212666"/>
            <a:ext cx="7545480" cy="858348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259" y="1639668"/>
            <a:ext cx="1014506" cy="347562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3537415" y="2053323"/>
            <a:ext cx="2166470" cy="0"/>
          </a:xfrm>
          <a:prstGeom prst="straightConnector1">
            <a:avLst/>
          </a:prstGeom>
          <a:ln w="28575" cmpd="sng">
            <a:solidFill>
              <a:srgbClr val="99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48235" y="5231797"/>
            <a:ext cx="3677024" cy="699851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614627" y="5201915"/>
            <a:ext cx="3731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Phase factor cannot be gauged away</a:t>
            </a:r>
            <a:endParaRPr lang="en-US" sz="2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09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6-16 at 4.09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9" y="809439"/>
            <a:ext cx="7156076" cy="90083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329764" y="2838824"/>
            <a:ext cx="1509060" cy="1494118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838824" y="2958353"/>
            <a:ext cx="0" cy="567768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71696" y="3401217"/>
            <a:ext cx="52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362636" y="4470405"/>
            <a:ext cx="1509060" cy="1494118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347695" y="5307114"/>
            <a:ext cx="0" cy="505004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8128" y="5120072"/>
            <a:ext cx="57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-K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712771" y="3341455"/>
            <a:ext cx="847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ν</a:t>
            </a:r>
            <a:r>
              <a:rPr lang="en-US" dirty="0"/>
              <a:t>=1/2n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12771" y="5307114"/>
            <a:ext cx="1035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ν</a:t>
            </a:r>
            <a:r>
              <a:rPr lang="en-US" dirty="0" smtClean="0"/>
              <a:t>=1-1</a:t>
            </a:r>
            <a:r>
              <a:rPr lang="en-US" dirty="0"/>
              <a:t>/2n </a:t>
            </a:r>
          </a:p>
        </p:txBody>
      </p:sp>
      <p:cxnSp>
        <p:nvCxnSpPr>
          <p:cNvPr id="21" name="Straight Connector 20"/>
          <p:cNvCxnSpPr>
            <a:stCxn id="7" idx="6"/>
          </p:cNvCxnSpPr>
          <p:nvPr/>
        </p:nvCxnSpPr>
        <p:spPr>
          <a:xfrm flipH="1">
            <a:off x="1362636" y="3585883"/>
            <a:ext cx="1476188" cy="1721231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093882" y="1967988"/>
            <a:ext cx="43777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Back scattering between layer (near 2k_f)</a:t>
            </a:r>
          </a:p>
          <a:p>
            <a:endParaRPr lang="en-US" dirty="0"/>
          </a:p>
          <a:p>
            <a:r>
              <a:rPr lang="en-US" sz="2000" dirty="0" smtClean="0">
                <a:solidFill>
                  <a:srgbClr val="000090"/>
                </a:solidFill>
                <a:latin typeface="Arial"/>
                <a:ea typeface="Zapf Dingbats"/>
                <a:cs typeface="Arial"/>
                <a:sym typeface="Zapf Dingbats"/>
              </a:rPr>
              <a:t>✔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  <a:sym typeface="Zapf Dingbats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PH odd!</a:t>
            </a:r>
          </a:p>
          <a:p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for any PH even operator with respect to bilayer tunneling, such 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Back scattering 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does not contribute!</a:t>
            </a:r>
          </a:p>
          <a:p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-&gt; Lack of 2k_f singularity!</a:t>
            </a:r>
          </a:p>
          <a:p>
            <a:endParaRPr lang="en-US" sz="2000" dirty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rgbClr val="000090"/>
                </a:solidFill>
                <a:latin typeface="Arial"/>
                <a:ea typeface="Zapf Dingbats"/>
                <a:cs typeface="Arial"/>
                <a:sym typeface="Zapf Dingbats"/>
              </a:rPr>
              <a:t>✔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Higher order singularity is allowed, due to 4 fermion scattering process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99" y="5812118"/>
            <a:ext cx="3765924" cy="35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42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3-24 at 4.40.4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6" b="4438"/>
          <a:stretch/>
        </p:blipFill>
        <p:spPr>
          <a:xfrm>
            <a:off x="403411" y="657413"/>
            <a:ext cx="5782235" cy="3461000"/>
          </a:xfrm>
          <a:prstGeom prst="rect">
            <a:avLst/>
          </a:prstGeom>
        </p:spPr>
      </p:pic>
      <p:pic>
        <p:nvPicPr>
          <p:cNvPr id="3" name="Picture 2" descr="Screen Shot 2017-03-24 at 4.41.1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85"/>
          <a:stretch/>
        </p:blipFill>
        <p:spPr>
          <a:xfrm>
            <a:off x="0" y="4742758"/>
            <a:ext cx="9144000" cy="6840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2234" y="5832879"/>
            <a:ext cx="8172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D9"/>
                </a:solidFill>
              </a:rPr>
              <a:t>Composite Fermi surface couples to a dynamical gauge theory with CS term</a:t>
            </a:r>
          </a:p>
          <a:p>
            <a:r>
              <a:rPr lang="en-US" sz="2000" b="1" dirty="0" smtClean="0">
                <a:solidFill>
                  <a:srgbClr val="0000D9"/>
                </a:solidFill>
              </a:rPr>
              <a:t>= Non </a:t>
            </a:r>
            <a:r>
              <a:rPr lang="en-US" sz="2000" b="1" dirty="0" err="1" smtClean="0">
                <a:solidFill>
                  <a:srgbClr val="0000D9"/>
                </a:solidFill>
              </a:rPr>
              <a:t>fermi</a:t>
            </a:r>
            <a:r>
              <a:rPr lang="en-US" sz="2000" b="1" dirty="0" smtClean="0">
                <a:solidFill>
                  <a:srgbClr val="0000D9"/>
                </a:solidFill>
              </a:rPr>
              <a:t>-liquid! </a:t>
            </a:r>
            <a:endParaRPr lang="en-US" sz="2000" b="1" dirty="0">
              <a:solidFill>
                <a:srgbClr val="0000D9"/>
              </a:solidFill>
            </a:endParaRPr>
          </a:p>
        </p:txBody>
      </p:sp>
      <p:pic>
        <p:nvPicPr>
          <p:cNvPr id="5" name="Picture 4" descr="Screen Shot 2017-03-25 at 2.35.5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130" y="1194751"/>
            <a:ext cx="1777576" cy="255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79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2064" y="1545695"/>
            <a:ext cx="521447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  <a:latin typeface="Arial"/>
                <a:cs typeface="Arial"/>
                <a:sym typeface="Zapf Dingbats"/>
              </a:rPr>
              <a:t>I</a:t>
            </a:r>
            <a:r>
              <a:rPr lang="en-US" sz="2000" b="1" dirty="0" smtClean="0">
                <a:solidFill>
                  <a:srgbClr val="000090"/>
                </a:solidFill>
                <a:latin typeface="Arial"/>
                <a:cs typeface="Arial"/>
              </a:rPr>
              <a:t>nter</a:t>
            </a:r>
            <a:r>
              <a:rPr lang="en-US" sz="2000" b="1" dirty="0">
                <a:solidFill>
                  <a:srgbClr val="000090"/>
                </a:solidFill>
                <a:latin typeface="Arial"/>
                <a:cs typeface="Arial"/>
              </a:rPr>
              <a:t>-layer SC</a:t>
            </a:r>
            <a:r>
              <a:rPr lang="en-US" sz="2000" b="1" dirty="0" smtClean="0">
                <a:solidFill>
                  <a:srgbClr val="000090"/>
                </a:solidFill>
                <a:latin typeface="Arial"/>
                <a:cs typeface="Arial"/>
              </a:rPr>
              <a:t>:</a:t>
            </a:r>
            <a:endParaRPr lang="en-US" sz="2000" b="1" dirty="0" smtClean="0">
              <a:solidFill>
                <a:srgbClr val="000090"/>
              </a:solidFill>
              <a:latin typeface="Arial"/>
              <a:ea typeface="Zapf Dingbats"/>
              <a:cs typeface="Arial"/>
              <a:sym typeface="Zapf Dingbats"/>
            </a:endParaRPr>
          </a:p>
          <a:p>
            <a:pPr marL="342900" indent="-342900">
              <a:buFont typeface="Zapf Dingbats" charset="0"/>
              <a:buChar char="✔"/>
            </a:pP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Higgs 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lang="en-US" sz="2000" baseline="30000" dirty="0" smtClean="0">
                <a:solidFill>
                  <a:srgbClr val="000090"/>
                </a:solidFill>
                <a:latin typeface="Arial"/>
                <a:cs typeface="Arial"/>
              </a:rPr>
              <a:t>+</a:t>
            </a:r>
            <a:endParaRPr lang="en-US" sz="2000" baseline="30000" dirty="0">
              <a:solidFill>
                <a:srgbClr val="000090"/>
              </a:solidFill>
              <a:latin typeface="Arial"/>
              <a:cs typeface="Arial"/>
            </a:endParaRPr>
          </a:p>
          <a:p>
            <a:pPr marL="342900" indent="-342900">
              <a:buFont typeface="Zapf Dingbats" charset="0"/>
              <a:buChar char="✔"/>
            </a:pP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Pairing angular momentum shift by 1 due to Berry phase (s -&gt; p wave)</a:t>
            </a:r>
            <a:endParaRPr lang="en-US" sz="2000" baseline="30000" dirty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rgbClr val="000090"/>
                </a:solidFill>
                <a:latin typeface="Arial"/>
                <a:ea typeface="Zapf Dingbats"/>
                <a:cs typeface="Arial"/>
                <a:sym typeface="Zapf Dingbats"/>
              </a:rPr>
              <a:t>✔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  <a:sym typeface="Zapf Dingbats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lang="en-US" sz="2000" baseline="30000" dirty="0">
                <a:solidFill>
                  <a:srgbClr val="000090"/>
                </a:solidFill>
                <a:latin typeface="Arial"/>
                <a:cs typeface="Arial"/>
              </a:rPr>
              <a:t>- 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 Maxwell theory= Goldstone mode of interlayer superfluid (111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)</a:t>
            </a:r>
            <a:endParaRPr lang="en-US" sz="20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940" y="934748"/>
            <a:ext cx="842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Competing order in bilayer system with  </a:t>
            </a:r>
            <a:r>
              <a:rPr lang="el-GR" sz="2400" b="1" dirty="0" smtClean="0">
                <a:solidFill>
                  <a:srgbClr val="000090"/>
                </a:solidFill>
              </a:rPr>
              <a:t>ν</a:t>
            </a:r>
            <a:r>
              <a:rPr lang="en-US" sz="2400" b="1" dirty="0">
                <a:solidFill>
                  <a:srgbClr val="000090"/>
                </a:solidFill>
              </a:rPr>
              <a:t>=1/2n </a:t>
            </a:r>
            <a:r>
              <a:rPr lang="en-US" sz="2400" b="1" dirty="0" smtClean="0">
                <a:solidFill>
                  <a:srgbClr val="FF0000"/>
                </a:solidFill>
              </a:rPr>
              <a:t>+ </a:t>
            </a:r>
            <a:r>
              <a:rPr lang="el-GR" sz="2400" b="1" dirty="0">
                <a:solidFill>
                  <a:srgbClr val="000090"/>
                </a:solidFill>
              </a:rPr>
              <a:t>ν</a:t>
            </a:r>
            <a:r>
              <a:rPr lang="en-US" sz="2400" b="1" dirty="0" smtClean="0">
                <a:solidFill>
                  <a:srgbClr val="000090"/>
                </a:solidFill>
              </a:rPr>
              <a:t>= 1-1</a:t>
            </a:r>
            <a:r>
              <a:rPr lang="en-US" sz="2400" b="1" dirty="0">
                <a:solidFill>
                  <a:srgbClr val="000090"/>
                </a:solidFill>
              </a:rPr>
              <a:t>/2n 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Screen Shot 2017-06-16 at 4.11.3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9" r="2778" b="16176"/>
          <a:stretch/>
        </p:blipFill>
        <p:spPr>
          <a:xfrm>
            <a:off x="2588171" y="1509792"/>
            <a:ext cx="2611358" cy="411735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53" y="3130555"/>
            <a:ext cx="1479176" cy="36583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022353" y="1653427"/>
            <a:ext cx="1509060" cy="1494118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549345" y="1842293"/>
            <a:ext cx="0" cy="567768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564285" y="3575451"/>
            <a:ext cx="522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K</a:t>
            </a:r>
            <a:endParaRPr lang="en-US" sz="2000" b="1" dirty="0"/>
          </a:p>
        </p:txBody>
      </p:sp>
      <p:sp>
        <p:nvSpPr>
          <p:cNvPr id="14" name="Oval 13"/>
          <p:cNvSpPr/>
          <p:nvPr/>
        </p:nvSpPr>
        <p:spPr>
          <a:xfrm>
            <a:off x="7055225" y="3389599"/>
            <a:ext cx="1509060" cy="1494118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040284" y="4121717"/>
            <a:ext cx="0" cy="505004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67397" y="3934675"/>
            <a:ext cx="577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-K</a:t>
            </a:r>
            <a:endParaRPr lang="en-US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7405360" y="2156058"/>
            <a:ext cx="953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/>
              <a:t>ν</a:t>
            </a:r>
            <a:r>
              <a:rPr lang="en-US" sz="2000" b="1" dirty="0"/>
              <a:t>=1/2n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368990" y="3952612"/>
            <a:ext cx="11624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/>
              <a:t>ν</a:t>
            </a:r>
            <a:r>
              <a:rPr lang="en-US" sz="2000" b="1" dirty="0" smtClean="0"/>
              <a:t>=1-1</a:t>
            </a:r>
            <a:r>
              <a:rPr lang="en-US" sz="2000" b="1" dirty="0"/>
              <a:t>/2n </a:t>
            </a:r>
          </a:p>
        </p:txBody>
      </p:sp>
      <p:cxnSp>
        <p:nvCxnSpPr>
          <p:cNvPr id="19" name="Straight Connector 18"/>
          <p:cNvCxnSpPr>
            <a:stCxn id="11" idx="6"/>
          </p:cNvCxnSpPr>
          <p:nvPr/>
        </p:nvCxnSpPr>
        <p:spPr>
          <a:xfrm flipH="1">
            <a:off x="7055225" y="2400486"/>
            <a:ext cx="1476188" cy="1721231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Screen Shot 2017-06-16 at 4.11.3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3334" b="16176"/>
          <a:stretch/>
        </p:blipFill>
        <p:spPr>
          <a:xfrm>
            <a:off x="682064" y="4190526"/>
            <a:ext cx="2853765" cy="39621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85411" y="3644836"/>
            <a:ext cx="512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  <a:cs typeface="Arial"/>
              </a:rPr>
              <a:t>Layer</a:t>
            </a:r>
            <a:r>
              <a:rPr lang="en-US" sz="2000" b="1" dirty="0">
                <a:solidFill>
                  <a:srgbClr val="000090"/>
                </a:solidFill>
                <a:cs typeface="Arial"/>
              </a:rPr>
              <a:t> coherent Composite </a:t>
            </a:r>
            <a:r>
              <a:rPr lang="en-US" sz="2000" b="1" dirty="0" smtClean="0">
                <a:solidFill>
                  <a:srgbClr val="000090"/>
                </a:solidFill>
                <a:cs typeface="Arial"/>
              </a:rPr>
              <a:t>liquid</a:t>
            </a:r>
          </a:p>
          <a:p>
            <a:endParaRPr lang="en-US" sz="2000" b="1" dirty="0">
              <a:solidFill>
                <a:srgbClr val="000090"/>
              </a:solidFill>
              <a:cs typeface="Arial"/>
            </a:endParaRPr>
          </a:p>
        </p:txBody>
      </p:sp>
      <p:pic>
        <p:nvPicPr>
          <p:cNvPr id="23" name="Picture 22" descr="Screen Shot 2017-06-16 at 4.11.3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8" b="16176"/>
          <a:stretch/>
        </p:blipFill>
        <p:spPr>
          <a:xfrm>
            <a:off x="1821399" y="4892864"/>
            <a:ext cx="5218886" cy="3459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2064" y="4882442"/>
            <a:ext cx="10783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  <a:cs typeface="Arial"/>
              </a:rPr>
              <a:t>Coexist?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597647" y="5436906"/>
            <a:ext cx="7022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Z_{4n} topological order!</a:t>
            </a:r>
          </a:p>
          <a:p>
            <a:r>
              <a:rPr lang="en-US" sz="2000" dirty="0" smtClean="0">
                <a:solidFill>
                  <a:srgbClr val="00009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No explicit symmetry breaking, fully gapped state.</a:t>
            </a:r>
            <a:endParaRPr lang="en-US" sz="2000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8688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0118" y="851647"/>
            <a:ext cx="69028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Summary</a:t>
            </a:r>
            <a:endParaRPr lang="en-US" sz="3200" dirty="0">
              <a:latin typeface="Arial"/>
              <a:cs typeface="Arial"/>
            </a:endParaRPr>
          </a:p>
          <a:p>
            <a:endParaRPr lang="en-US" sz="3200" dirty="0" smtClean="0">
              <a:latin typeface="Arial"/>
              <a:cs typeface="Arial"/>
            </a:endParaRPr>
          </a:p>
          <a:p>
            <a:endParaRPr lang="en-US" sz="32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6942" y="1703294"/>
            <a:ext cx="751541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Partial filled Landau Level at arbitrary even filling 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fraction</a:t>
            </a:r>
            <a:endParaRPr lang="en-US" sz="2000" i="1" dirty="0">
              <a:solidFill>
                <a:srgbClr val="000090"/>
              </a:solidFill>
              <a:latin typeface="Arial"/>
              <a:cs typeface="Arial"/>
            </a:endParaRPr>
          </a:p>
          <a:p>
            <a:pPr marL="285750" indent="-285750">
              <a:buFont typeface="Zapf Dingbats" charset="0"/>
              <a:buChar char="✓"/>
            </a:pPr>
            <a:r>
              <a:rPr lang="en-US" sz="2000" dirty="0" smtClean="0">
                <a:solidFill>
                  <a:srgbClr val="0000D9"/>
                </a:solidFill>
                <a:latin typeface="Arial"/>
                <a:cs typeface="Arial"/>
                <a:sym typeface="Zapf Dingbats"/>
              </a:rPr>
              <a:t>Berry phase on the composite Fermi surface as a consequence of LL projection</a:t>
            </a:r>
            <a:endParaRPr lang="en-US" sz="2000" dirty="0">
              <a:solidFill>
                <a:srgbClr val="0000D9"/>
              </a:solidFill>
              <a:latin typeface="Arial"/>
              <a:cs typeface="Arial"/>
              <a:sym typeface="Zapf Dingbats"/>
            </a:endParaRPr>
          </a:p>
          <a:p>
            <a:pPr marL="285750" indent="-285750">
              <a:buFont typeface="Zapf Dingbats" charset="0"/>
              <a:buChar char="✓"/>
            </a:pPr>
            <a:r>
              <a:rPr lang="en-US" sz="2000" dirty="0" smtClean="0">
                <a:solidFill>
                  <a:srgbClr val="0000D9"/>
                </a:solidFill>
                <a:latin typeface="Arial"/>
                <a:cs typeface="Arial"/>
                <a:sym typeface="Zapf Dingbats"/>
              </a:rPr>
              <a:t>After LL projection, the PH symmetry is Non-local and anti-unitary</a:t>
            </a:r>
            <a:endParaRPr lang="en-US" sz="2000" dirty="0">
              <a:solidFill>
                <a:srgbClr val="0000D9"/>
              </a:solidFill>
              <a:latin typeface="Arial"/>
              <a:cs typeface="Arial"/>
              <a:sym typeface="Zapf Dingbats"/>
            </a:endParaRPr>
          </a:p>
          <a:p>
            <a:pPr marL="285750" indent="-285750">
              <a:buFont typeface="Zapf Dingbats" charset="0"/>
              <a:buChar char="✓"/>
            </a:pPr>
            <a:r>
              <a:rPr lang="en-US" sz="2000" dirty="0">
                <a:solidFill>
                  <a:srgbClr val="0000D9"/>
                </a:solidFill>
                <a:latin typeface="Arial"/>
                <a:cs typeface="Arial"/>
                <a:sym typeface="Zapf Dingbats"/>
              </a:rPr>
              <a:t>Probe fractional Berry phase by 2k_f </a:t>
            </a:r>
            <a:r>
              <a:rPr lang="en-US" sz="2000" dirty="0" smtClean="0">
                <a:solidFill>
                  <a:srgbClr val="0000D9"/>
                </a:solidFill>
                <a:latin typeface="Arial"/>
                <a:cs typeface="Arial"/>
                <a:sym typeface="Zapf Dingbats"/>
              </a:rPr>
              <a:t>scattering</a:t>
            </a:r>
            <a:endParaRPr lang="en-US" sz="2000" dirty="0" smtClean="0">
              <a:solidFill>
                <a:srgbClr val="0000D9"/>
              </a:solidFill>
              <a:latin typeface="Arial"/>
              <a:cs typeface="Arial"/>
            </a:endParaRPr>
          </a:p>
          <a:p>
            <a:pPr marL="285750" indent="-285750">
              <a:buFont typeface="Zapf Dingbats" charset="0"/>
              <a:buChar char="✓"/>
            </a:pPr>
            <a:r>
              <a:rPr lang="en-US" sz="2000" dirty="0" smtClean="0">
                <a:solidFill>
                  <a:srgbClr val="0000D9"/>
                </a:solidFill>
                <a:latin typeface="Arial"/>
                <a:cs typeface="Arial"/>
              </a:rPr>
              <a:t>Exotic quantum critical point at bilayer</a:t>
            </a:r>
          </a:p>
          <a:p>
            <a:r>
              <a:rPr lang="en-US" sz="2000" dirty="0" smtClean="0">
                <a:solidFill>
                  <a:srgbClr val="0000D9"/>
                </a:solidFill>
                <a:latin typeface="Arial"/>
                <a:cs typeface="Arial"/>
              </a:rPr>
              <a:t>Z_{4n} TO emerge at quantum critical point</a:t>
            </a:r>
          </a:p>
          <a:p>
            <a:endParaRPr lang="en-US" sz="2000" dirty="0" smtClean="0">
              <a:solidFill>
                <a:srgbClr val="0000D9"/>
              </a:solidFill>
              <a:latin typeface="Arial"/>
              <a:cs typeface="Arial"/>
            </a:endParaRPr>
          </a:p>
          <a:p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Fractional Berry phase liquid Beyond dipole picture?</a:t>
            </a:r>
          </a:p>
          <a:p>
            <a:r>
              <a:rPr lang="en-US" sz="2000" dirty="0" smtClean="0">
                <a:solidFill>
                  <a:srgbClr val="0000D9"/>
                </a:solidFill>
                <a:latin typeface="Arial"/>
                <a:cs typeface="Arial"/>
              </a:rPr>
              <a:t>Coupled wire construction: CFL+ ACFL stripes, PH invariant interaction</a:t>
            </a:r>
          </a:p>
          <a:p>
            <a:endParaRPr lang="en-US" sz="2000" dirty="0">
              <a:solidFill>
                <a:srgbClr val="0000D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3100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9411" y="1494118"/>
            <a:ext cx="6245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Thank you !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6340" y="2921924"/>
            <a:ext cx="34636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D9"/>
                </a:solidFill>
                <a:latin typeface="Arial"/>
                <a:cs typeface="Arial"/>
              </a:rPr>
              <a:t>Reference:</a:t>
            </a:r>
          </a:p>
          <a:p>
            <a:r>
              <a:rPr lang="en-US" sz="2000" dirty="0" smtClean="0">
                <a:solidFill>
                  <a:srgbClr val="0000D9"/>
                </a:solidFill>
                <a:latin typeface="Arial"/>
                <a:cs typeface="Arial"/>
              </a:rPr>
              <a:t>Y You  arxiv:1704.034643  </a:t>
            </a:r>
          </a:p>
          <a:p>
            <a:r>
              <a:rPr lang="en-US" sz="2000" dirty="0" smtClean="0">
                <a:solidFill>
                  <a:srgbClr val="0000D9"/>
                </a:solidFill>
                <a:latin typeface="Arial"/>
                <a:cs typeface="Arial"/>
              </a:rPr>
              <a:t>Y You, E </a:t>
            </a:r>
            <a:r>
              <a:rPr lang="en-US" sz="2000" dirty="0" err="1" smtClean="0">
                <a:solidFill>
                  <a:srgbClr val="0000D9"/>
                </a:solidFill>
                <a:latin typeface="Arial"/>
                <a:cs typeface="Arial"/>
              </a:rPr>
              <a:t>Fradkin</a:t>
            </a:r>
            <a:r>
              <a:rPr lang="en-US" sz="2000" dirty="0" smtClean="0">
                <a:solidFill>
                  <a:srgbClr val="0000D9"/>
                </a:solidFill>
                <a:latin typeface="Arial"/>
                <a:cs typeface="Arial"/>
              </a:rPr>
              <a:t>  to appear</a:t>
            </a:r>
            <a:endParaRPr lang="en-US" sz="2000" dirty="0">
              <a:solidFill>
                <a:srgbClr val="0000D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6378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7-03-24 at 4.45.0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3" t="44711" r="42773" b="42353"/>
          <a:stretch/>
        </p:blipFill>
        <p:spPr>
          <a:xfrm>
            <a:off x="4825998" y="2798968"/>
            <a:ext cx="3406588" cy="8589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3528" y="2211361"/>
            <a:ext cx="3047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Drag experiment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465294" y="851648"/>
            <a:ext cx="5229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Experiment signature of ICCFL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9" descr="Screen Shot 2017-04-23 at 7.30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2" y="1589367"/>
            <a:ext cx="4607485" cy="24980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3102" y="4900706"/>
            <a:ext cx="882089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addition:</a:t>
            </a:r>
          </a:p>
          <a:p>
            <a:r>
              <a:rPr lang="en-US" sz="2400" dirty="0" smtClean="0"/>
              <a:t>Quantized Hall conductance in the counter channel A</a:t>
            </a:r>
            <a:r>
              <a:rPr lang="en-US" sz="2400" baseline="30000" dirty="0" smtClean="0"/>
              <a:t>-</a:t>
            </a:r>
          </a:p>
          <a:p>
            <a:r>
              <a:rPr lang="en-US" sz="2400" dirty="0" smtClean="0"/>
              <a:t>A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remain gapless, due to Fermi surface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4951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6-16 at 4.10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90" y="2259811"/>
            <a:ext cx="2718926" cy="472856"/>
          </a:xfrm>
          <a:prstGeom prst="rect">
            <a:avLst/>
          </a:prstGeom>
        </p:spPr>
      </p:pic>
      <p:pic>
        <p:nvPicPr>
          <p:cNvPr id="3" name="Picture 2" descr="Screen Shot 2017-06-16 at 4.10.1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2"/>
          <a:stretch/>
        </p:blipFill>
        <p:spPr>
          <a:xfrm>
            <a:off x="2282266" y="3101186"/>
            <a:ext cx="1408205" cy="446108"/>
          </a:xfrm>
          <a:prstGeom prst="rect">
            <a:avLst/>
          </a:prstGeom>
        </p:spPr>
      </p:pic>
      <p:pic>
        <p:nvPicPr>
          <p:cNvPr id="4" name="Picture 3" descr="Screen Shot 2017-06-16 at 4.10.32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" t="12770"/>
          <a:stretch/>
        </p:blipFill>
        <p:spPr>
          <a:xfrm>
            <a:off x="5643283" y="3893670"/>
            <a:ext cx="2256116" cy="440764"/>
          </a:xfrm>
          <a:prstGeom prst="rect">
            <a:avLst/>
          </a:prstGeom>
        </p:spPr>
      </p:pic>
      <p:pic>
        <p:nvPicPr>
          <p:cNvPr id="7" name="Picture 6" descr="Screen Shot 2017-06-16 at 4.10.4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40" y="5471466"/>
            <a:ext cx="6998448" cy="77514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319059" y="2465294"/>
            <a:ext cx="30778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771341" y="1036917"/>
            <a:ext cx="0" cy="28567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886824" y="1575061"/>
            <a:ext cx="1792941" cy="1792941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24283" y="1697579"/>
            <a:ext cx="1521011" cy="1529715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771341" y="806824"/>
            <a:ext cx="59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K_x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098117" y="1992438"/>
            <a:ext cx="59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K_y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517" y="887499"/>
            <a:ext cx="5605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Essential to turn on coherence/tunneling between CF in each layer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776" y="3085629"/>
            <a:ext cx="228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FS splitting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589" y="4485356"/>
            <a:ext cx="7849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PH odd scattering! </a:t>
            </a:r>
          </a:p>
          <a:p>
            <a:r>
              <a:rPr lang="en-US" sz="2400" dirty="0" smtClean="0">
                <a:solidFill>
                  <a:srgbClr val="000090"/>
                </a:solidFill>
              </a:rPr>
              <a:t>Does not contribute to PH even operator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7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3-23 at 1.53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" y="2378414"/>
            <a:ext cx="8291896" cy="3344057"/>
          </a:xfrm>
          <a:prstGeom prst="rect">
            <a:avLst/>
          </a:prstGeom>
        </p:spPr>
      </p:pic>
      <p:pic>
        <p:nvPicPr>
          <p:cNvPr id="3" name="Picture 2" descr="Screen Shot 2017-03-23 at 1.53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82" y="806076"/>
            <a:ext cx="7485529" cy="113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25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6-16 at 4.07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58" y="1702136"/>
            <a:ext cx="6311900" cy="1801977"/>
          </a:xfrm>
          <a:prstGeom prst="rect">
            <a:avLst/>
          </a:prstGeom>
        </p:spPr>
      </p:pic>
      <p:pic>
        <p:nvPicPr>
          <p:cNvPr id="8" name="Picture 7" descr="Screen Shot 2017-06-16 at 4.07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323" y="5148704"/>
            <a:ext cx="4687794" cy="7447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2471" y="926353"/>
            <a:ext cx="708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 </a:t>
            </a:r>
            <a:r>
              <a:rPr lang="en-US" sz="2400" b="1" dirty="0" err="1" smtClean="0">
                <a:solidFill>
                  <a:srgbClr val="FF0000"/>
                </a:solidFill>
              </a:rPr>
              <a:t>fermi</a:t>
            </a:r>
            <a:r>
              <a:rPr lang="en-US" sz="2400" b="1" dirty="0" smtClean="0">
                <a:solidFill>
                  <a:srgbClr val="FF0000"/>
                </a:solidFill>
              </a:rPr>
              <a:t> surface with </a:t>
            </a:r>
            <a:r>
              <a:rPr lang="en-US" sz="2400" b="1" dirty="0">
                <a:solidFill>
                  <a:srgbClr val="FF0000"/>
                </a:solidFill>
              </a:rPr>
              <a:t>π/n Berry </a:t>
            </a:r>
            <a:r>
              <a:rPr lang="en-US" sz="2400" b="1" dirty="0" smtClean="0">
                <a:solidFill>
                  <a:srgbClr val="FF0000"/>
                </a:solidFill>
              </a:rPr>
              <a:t>phase?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471" y="3735295"/>
            <a:ext cx="7978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D9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en-US" sz="2000" dirty="0">
                <a:solidFill>
                  <a:srgbClr val="0000D9"/>
                </a:solidFill>
                <a:latin typeface="Arial"/>
                <a:cs typeface="Arial"/>
                <a:sym typeface="Zapf Dingbats"/>
              </a:rPr>
              <a:t> </a:t>
            </a:r>
            <a:r>
              <a:rPr lang="en-US" sz="2000" dirty="0" smtClean="0">
                <a:solidFill>
                  <a:srgbClr val="0000D9"/>
                </a:solidFill>
                <a:latin typeface="Arial"/>
                <a:cs typeface="Arial"/>
              </a:rPr>
              <a:t>Only Involves Fermion near Fermi surface</a:t>
            </a:r>
          </a:p>
          <a:p>
            <a:r>
              <a:rPr lang="en-US" sz="2000" dirty="0">
                <a:solidFill>
                  <a:srgbClr val="0000D9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en-US" sz="2000" dirty="0">
                <a:solidFill>
                  <a:srgbClr val="0000D9"/>
                </a:solidFill>
                <a:latin typeface="Arial"/>
                <a:cs typeface="Arial"/>
                <a:sym typeface="Zapf Dingbats"/>
              </a:rPr>
              <a:t> </a:t>
            </a:r>
            <a:r>
              <a:rPr lang="en-US" sz="2000" dirty="0" smtClean="0">
                <a:solidFill>
                  <a:srgbClr val="0000D9"/>
                </a:solidFill>
                <a:latin typeface="Arial"/>
                <a:cs typeface="Arial"/>
              </a:rPr>
              <a:t>`Spin’ in the x-y plane = dipole orientation, Locked with momentum </a:t>
            </a:r>
          </a:p>
          <a:p>
            <a:r>
              <a:rPr lang="en-US" sz="2000" dirty="0">
                <a:solidFill>
                  <a:srgbClr val="0000D9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en-US" sz="2000" dirty="0">
                <a:solidFill>
                  <a:srgbClr val="0000D9"/>
                </a:solidFill>
                <a:latin typeface="Arial"/>
                <a:cs typeface="Arial"/>
                <a:sym typeface="Zapf Dingbats"/>
              </a:rPr>
              <a:t> </a:t>
            </a:r>
            <a:r>
              <a:rPr lang="en-US" sz="2000" dirty="0" smtClean="0">
                <a:solidFill>
                  <a:srgbClr val="0000D9"/>
                </a:solidFill>
                <a:latin typeface="Arial"/>
                <a:cs typeface="Arial"/>
                <a:sym typeface="Zapf Dingbats"/>
              </a:rPr>
              <a:t> </a:t>
            </a:r>
            <a:r>
              <a:rPr lang="en-US" sz="2000" dirty="0" smtClean="0">
                <a:solidFill>
                  <a:srgbClr val="0000D9"/>
                </a:solidFill>
                <a:latin typeface="Arial"/>
                <a:cs typeface="Arial"/>
              </a:rPr>
              <a:t>Choice is not unique</a:t>
            </a:r>
            <a:endParaRPr lang="en-US" sz="2000" dirty="0">
              <a:solidFill>
                <a:srgbClr val="0000D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35367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6-16 at 4.08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63" y="2699875"/>
            <a:ext cx="6962961" cy="20775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6463" y="823864"/>
            <a:ext cx="70873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=1-1/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2n filled LL  (PH conjugate of </a:t>
            </a:r>
            <a:r>
              <a:rPr lang="el-GR" sz="2400" b="1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=1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/2n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2400" b="1" dirty="0" smtClean="0">
                <a:solidFill>
                  <a:srgbClr val="0000D9"/>
                </a:solidFill>
              </a:rPr>
              <a:t>A Fermi </a:t>
            </a:r>
            <a:r>
              <a:rPr lang="en-US" sz="2400" b="1" dirty="0">
                <a:solidFill>
                  <a:srgbClr val="0000D9"/>
                </a:solidFill>
              </a:rPr>
              <a:t>surface with </a:t>
            </a:r>
            <a:r>
              <a:rPr lang="en-US" sz="2400" b="1" dirty="0" smtClean="0">
                <a:solidFill>
                  <a:srgbClr val="0000D9"/>
                </a:solidFill>
              </a:rPr>
              <a:t>π(2-1/n) </a:t>
            </a:r>
            <a:r>
              <a:rPr lang="en-US" sz="2400" b="1" dirty="0">
                <a:solidFill>
                  <a:srgbClr val="0000D9"/>
                </a:solidFill>
              </a:rPr>
              <a:t>Berry phase?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1052" y="5156049"/>
            <a:ext cx="7221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D9"/>
                </a:solidFill>
                <a:latin typeface="Arial"/>
                <a:cs typeface="Arial"/>
              </a:rPr>
              <a:t>The fractional Berry phase is a consequence of LL projection!</a:t>
            </a:r>
            <a:endParaRPr lang="en-US" sz="2000" dirty="0">
              <a:solidFill>
                <a:srgbClr val="0000D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55983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323692"/>
              </p:ext>
            </p:extLst>
          </p:nvPr>
        </p:nvGraphicFramePr>
        <p:xfrm>
          <a:off x="478117" y="881526"/>
          <a:ext cx="8157885" cy="4713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9295"/>
                <a:gridCol w="2719295"/>
                <a:gridCol w="2719295"/>
              </a:tblGrid>
              <a:tr h="8701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ICCFL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from HLR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ICCFL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from Son</a:t>
                      </a:r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701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rgbClr val="0000D9"/>
                          </a:solidFill>
                        </a:rPr>
                        <a:t>Nematic</a:t>
                      </a:r>
                      <a:r>
                        <a:rPr lang="en-US" sz="2000" b="1" dirty="0" smtClean="0">
                          <a:solidFill>
                            <a:srgbClr val="0000D9"/>
                          </a:solidFill>
                        </a:rPr>
                        <a:t> structure and Half quantum vortex</a:t>
                      </a:r>
                    </a:p>
                    <a:p>
                      <a:pPr algn="ctr"/>
                      <a:endParaRPr lang="en-US" sz="2000" b="1" dirty="0">
                        <a:solidFill>
                          <a:srgbClr val="0000D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D9"/>
                          </a:solidFill>
                        </a:rPr>
                        <a:t>No</a:t>
                      </a:r>
                      <a:endParaRPr lang="en-US" sz="2000" b="1" dirty="0">
                        <a:solidFill>
                          <a:srgbClr val="0000D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D9"/>
                          </a:solidFill>
                        </a:rPr>
                        <a:t>Yes</a:t>
                      </a:r>
                      <a:endParaRPr lang="en-US" sz="2000" b="1" dirty="0">
                        <a:solidFill>
                          <a:srgbClr val="0000D9"/>
                        </a:solidFill>
                      </a:endParaRPr>
                    </a:p>
                  </a:txBody>
                  <a:tcPr/>
                </a:tc>
              </a:tr>
              <a:tr h="8701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00D9"/>
                          </a:solidFill>
                        </a:rPr>
                        <a:t>Overdamped</a:t>
                      </a:r>
                      <a:r>
                        <a:rPr lang="en-US" sz="2000" b="1" baseline="0" dirty="0" smtClean="0">
                          <a:solidFill>
                            <a:srgbClr val="0000D9"/>
                          </a:solidFill>
                        </a:rPr>
                        <a:t> Goldstone mode</a:t>
                      </a:r>
                      <a:endParaRPr lang="en-US" sz="2000" b="1" dirty="0">
                        <a:solidFill>
                          <a:srgbClr val="0000D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D9"/>
                          </a:solidFill>
                        </a:rPr>
                        <a:t>No</a:t>
                      </a:r>
                      <a:endParaRPr lang="en-US" sz="2000" b="1" dirty="0">
                        <a:solidFill>
                          <a:srgbClr val="0000D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D9"/>
                          </a:solidFill>
                        </a:rPr>
                        <a:t>Yes</a:t>
                      </a:r>
                      <a:endParaRPr lang="en-US" sz="2000" b="1" dirty="0">
                        <a:solidFill>
                          <a:srgbClr val="0000D9"/>
                        </a:solidFill>
                      </a:endParaRPr>
                    </a:p>
                  </a:txBody>
                  <a:tcPr/>
                </a:tc>
              </a:tr>
              <a:tr h="67544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D9"/>
                          </a:solidFill>
                        </a:rPr>
                        <a:t>Enhanced</a:t>
                      </a:r>
                      <a:r>
                        <a:rPr lang="en-US" sz="2000" b="1" baseline="0" dirty="0" smtClean="0">
                          <a:solidFill>
                            <a:srgbClr val="0000D9"/>
                          </a:solidFill>
                        </a:rPr>
                        <a:t> intra-layer SC</a:t>
                      </a: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00D9"/>
                          </a:solidFill>
                        </a:rPr>
                        <a:t>at criticality</a:t>
                      </a:r>
                      <a:endParaRPr lang="en-US" sz="2000" b="1" dirty="0">
                        <a:solidFill>
                          <a:srgbClr val="0000D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D9"/>
                          </a:solidFill>
                        </a:rPr>
                        <a:t>No</a:t>
                      </a:r>
                      <a:endParaRPr lang="en-US" sz="2000" b="1" dirty="0">
                        <a:solidFill>
                          <a:srgbClr val="0000D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D9"/>
                          </a:solidFill>
                        </a:rPr>
                        <a:t>Yes</a:t>
                      </a:r>
                      <a:endParaRPr lang="en-US" sz="2000" b="1" dirty="0">
                        <a:solidFill>
                          <a:srgbClr val="0000D9"/>
                        </a:solidFill>
                      </a:endParaRPr>
                    </a:p>
                  </a:txBody>
                  <a:tcPr/>
                </a:tc>
              </a:tr>
              <a:tr h="183579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00D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00D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00D9"/>
                        </a:solidFill>
                      </a:endParaRPr>
                    </a:p>
                  </a:txBody>
                  <a:tcPr/>
                </a:tc>
              </a:tr>
              <a:tr h="8701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D9"/>
                          </a:solidFill>
                        </a:rPr>
                        <a:t>Wen-Zee effect</a:t>
                      </a:r>
                      <a:endParaRPr lang="en-US" sz="2000" b="1" dirty="0">
                        <a:solidFill>
                          <a:srgbClr val="0000D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D9"/>
                          </a:solidFill>
                        </a:rPr>
                        <a:t>No</a:t>
                      </a:r>
                      <a:endParaRPr lang="en-US" sz="2000" b="1" dirty="0">
                        <a:solidFill>
                          <a:srgbClr val="0000D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D9"/>
                          </a:solidFill>
                        </a:rPr>
                        <a:t>Yes</a:t>
                      </a:r>
                      <a:endParaRPr lang="en-US" sz="2000" b="1" dirty="0">
                        <a:solidFill>
                          <a:srgbClr val="0000D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5329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6-16 at 4.11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8" y="710138"/>
            <a:ext cx="7171762" cy="10068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7647" y="1717034"/>
            <a:ext cx="7022353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  <a:latin typeface="Arial"/>
                <a:ea typeface="Zapf Dingbats"/>
                <a:cs typeface="Arial"/>
                <a:sym typeface="Zapf Dingbats"/>
              </a:rPr>
              <a:t>✔ </a:t>
            </a:r>
            <a:r>
              <a:rPr lang="en-US" sz="2000" dirty="0" err="1" smtClean="0">
                <a:solidFill>
                  <a:srgbClr val="000090"/>
                </a:solidFill>
                <a:latin typeface="Arial"/>
                <a:cs typeface="Arial"/>
              </a:rPr>
              <a:t>Exciton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carries gauge charge 2a</a:t>
            </a:r>
            <a:r>
              <a:rPr lang="en-US" sz="2000" baseline="30000" dirty="0">
                <a:solidFill>
                  <a:srgbClr val="000090"/>
                </a:solidFill>
                <a:latin typeface="Arial"/>
                <a:cs typeface="Arial"/>
              </a:rPr>
              <a:t>- </a:t>
            </a:r>
          </a:p>
          <a:p>
            <a:endParaRPr lang="en-US" sz="2000" baseline="30000" dirty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rgbClr val="000090"/>
                </a:solidFill>
                <a:latin typeface="Arial"/>
                <a:ea typeface="Zapf Dingbats"/>
                <a:cs typeface="Arial"/>
                <a:sym typeface="Zapf Dingbats"/>
              </a:rPr>
              <a:t>✔ </a:t>
            </a:r>
            <a:r>
              <a:rPr lang="en-US" sz="2000" dirty="0" err="1" smtClean="0">
                <a:solidFill>
                  <a:srgbClr val="000090"/>
                </a:solidFill>
                <a:latin typeface="Arial"/>
                <a:cs typeface="Arial"/>
              </a:rPr>
              <a:t>Exciton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= 4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n*2\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pi 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vortices 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of interlayer superfluid </a:t>
            </a:r>
            <a:endParaRPr lang="en-US" sz="2000" baseline="300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11" name="Picture 10" descr="Screen Shot 2017-04-23 at 8.12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24" y="4035337"/>
            <a:ext cx="3219823" cy="19607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73652" y="4576549"/>
            <a:ext cx="1096230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Interlayer</a:t>
            </a:r>
            <a:r>
              <a:rPr lang="en-US" sz="1600" dirty="0"/>
              <a:t>-</a:t>
            </a:r>
            <a:r>
              <a:rPr lang="en-US" sz="1600" dirty="0" smtClean="0"/>
              <a:t>SC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32944" y="4572872"/>
            <a:ext cx="38813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Critical coherent boson enhance layer SC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--&gt; </a:t>
            </a:r>
            <a:r>
              <a:rPr lang="en-US" sz="2000" dirty="0">
                <a:solidFill>
                  <a:srgbClr val="000090"/>
                </a:solidFill>
              </a:rPr>
              <a:t>Coexistence between interlayer SC + coherence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endParaRPr lang="en-US" sz="2000" dirty="0">
              <a:solidFill>
                <a:srgbClr val="00009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853764" y="3721572"/>
            <a:ext cx="301811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18117" y="3075241"/>
            <a:ext cx="2584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Exciton</a:t>
            </a:r>
            <a:r>
              <a:rPr lang="en-US" dirty="0" smtClean="0"/>
              <a:t> fluctuation enhance inter-layer SC</a:t>
            </a:r>
            <a:endParaRPr lang="en-US" dirty="0"/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97" y="3434900"/>
            <a:ext cx="1216585" cy="347596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714" y="3532331"/>
            <a:ext cx="1505697" cy="37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8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3-24 at 4.42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14" y="3206585"/>
            <a:ext cx="6349998" cy="31491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7175" y="747057"/>
            <a:ext cx="80234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Problem: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PH symmetry missing?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In the 0</a:t>
            </a:r>
            <a:r>
              <a:rPr lang="en-US" sz="2000" baseline="30000" dirty="0" smtClean="0">
                <a:latin typeface="Arial"/>
                <a:cs typeface="Arial"/>
              </a:rPr>
              <a:t>th</a:t>
            </a:r>
            <a:r>
              <a:rPr lang="en-US" sz="2000" dirty="0" smtClean="0">
                <a:latin typeface="Arial"/>
                <a:cs typeface="Arial"/>
              </a:rPr>
              <a:t> LL limit, PH symmetry should be exact at half filling</a:t>
            </a:r>
            <a:r>
              <a:rPr lang="zh-CN" altLang="en-US" sz="2000" dirty="0" smtClean="0">
                <a:latin typeface="Arial"/>
                <a:cs typeface="Arial"/>
              </a:rPr>
              <a:t>！</a:t>
            </a:r>
            <a:endParaRPr lang="en-US" sz="2000" dirty="0" smtClean="0">
              <a:latin typeface="Arial"/>
              <a:cs typeface="Arial"/>
            </a:endParaRPr>
          </a:p>
          <a:p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Hall conductivity 1/2 by symmetry? </a:t>
            </a:r>
          </a:p>
          <a:p>
            <a:r>
              <a:rPr lang="en-US" sz="2000" dirty="0" err="1" smtClean="0">
                <a:latin typeface="Arial"/>
                <a:cs typeface="Arial"/>
              </a:rPr>
              <a:t>Pfaffian</a:t>
            </a:r>
            <a:r>
              <a:rPr lang="en-US" sz="2000" dirty="0" smtClean="0">
                <a:latin typeface="Arial"/>
                <a:cs typeface="Arial"/>
              </a:rPr>
              <a:t>, anti-</a:t>
            </a:r>
            <a:r>
              <a:rPr lang="en-US" sz="2000" dirty="0" err="1" smtClean="0">
                <a:latin typeface="Arial"/>
                <a:cs typeface="Arial"/>
              </a:rPr>
              <a:t>Pfaffian</a:t>
            </a:r>
            <a:r>
              <a:rPr lang="en-US" sz="2000" dirty="0" smtClean="0">
                <a:latin typeface="Arial"/>
                <a:cs typeface="Arial"/>
              </a:rPr>
              <a:t>?</a:t>
            </a:r>
          </a:p>
          <a:p>
            <a:endParaRPr lang="en-US" sz="2000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66235" y="3974353"/>
            <a:ext cx="2300941" cy="9263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33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3-24 at 4.44.3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" r="2451" b="81648"/>
          <a:stretch/>
        </p:blipFill>
        <p:spPr>
          <a:xfrm>
            <a:off x="298824" y="2191406"/>
            <a:ext cx="8621058" cy="1064567"/>
          </a:xfrm>
          <a:prstGeom prst="rect">
            <a:avLst/>
          </a:prstGeom>
        </p:spPr>
      </p:pic>
      <p:pic>
        <p:nvPicPr>
          <p:cNvPr id="4" name="Picture 3" descr="Screen Shot 2017-03-24 at 4.45.0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3" t="25229" r="29412" b="42353"/>
          <a:stretch/>
        </p:blipFill>
        <p:spPr>
          <a:xfrm>
            <a:off x="3690471" y="4354117"/>
            <a:ext cx="4826001" cy="2152603"/>
          </a:xfrm>
          <a:prstGeom prst="rect">
            <a:avLst/>
          </a:prstGeom>
        </p:spPr>
      </p:pic>
      <p:pic>
        <p:nvPicPr>
          <p:cNvPr id="5" name="Picture 4" descr="Screen Shot 2017-03-24 at 4.43.32 PM.png"/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0" t="79691" r="45318"/>
          <a:stretch/>
        </p:blipFill>
        <p:spPr>
          <a:xfrm>
            <a:off x="7052232" y="3226090"/>
            <a:ext cx="1538941" cy="10981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3294" y="4706471"/>
            <a:ext cx="34065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CF density=magnetic flux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Electron density fluctuation = gauge flux 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824" y="956235"/>
            <a:ext cx="5304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Son’s theory: Dirac 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ermi surface</a:t>
            </a:r>
            <a:endParaRPr lang="en-US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8" name="Picture 7" descr="Screen Shot 2017-03-25 at 2.35.3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294" y="357077"/>
            <a:ext cx="1399654" cy="18343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3294" y="3429000"/>
            <a:ext cx="57001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D9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sz="2000" dirty="0">
                <a:solidFill>
                  <a:srgbClr val="0000D9"/>
                </a:solidFill>
                <a:latin typeface="Arial"/>
                <a:cs typeface="Arial"/>
                <a:sym typeface="Zapf Dingbats"/>
              </a:rPr>
              <a:t> </a:t>
            </a:r>
            <a:r>
              <a:rPr lang="en-US" sz="2000" dirty="0" smtClean="0">
                <a:solidFill>
                  <a:srgbClr val="0000D9"/>
                </a:solidFill>
                <a:latin typeface="Arial"/>
                <a:cs typeface="Arial"/>
              </a:rPr>
              <a:t>Composite Fermion forms Dirac Fermi surface</a:t>
            </a:r>
          </a:p>
          <a:p>
            <a:r>
              <a:rPr lang="en-US" sz="2000" dirty="0" smtClean="0">
                <a:solidFill>
                  <a:srgbClr val="0000D9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en-US" sz="2000" dirty="0" smtClean="0">
                <a:solidFill>
                  <a:srgbClr val="0000D9"/>
                </a:solidFill>
                <a:latin typeface="Arial"/>
                <a:cs typeface="Arial"/>
              </a:rPr>
              <a:t>PH symmetry akin to Time reversal</a:t>
            </a:r>
            <a:endParaRPr lang="en-US" sz="2000" dirty="0">
              <a:solidFill>
                <a:srgbClr val="0000D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199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3-24 at 10.20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7" y="3795337"/>
            <a:ext cx="2584824" cy="535501"/>
          </a:xfrm>
          <a:prstGeom prst="rect">
            <a:avLst/>
          </a:prstGeom>
        </p:spPr>
      </p:pic>
      <p:pic>
        <p:nvPicPr>
          <p:cNvPr id="7" name="Picture 6" descr="Screen Shot 2017-03-24 at 10.20.1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1" r="6706" b="7458"/>
          <a:stretch/>
        </p:blipFill>
        <p:spPr>
          <a:xfrm>
            <a:off x="5748471" y="3867663"/>
            <a:ext cx="1722117" cy="4631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3743" y="790091"/>
            <a:ext cx="51995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Why Dirac?</a:t>
            </a:r>
          </a:p>
          <a:p>
            <a:endParaRPr lang="en-US" sz="2000" dirty="0" smtClean="0">
              <a:solidFill>
                <a:srgbClr val="0000D9"/>
              </a:solidFill>
            </a:endParaRPr>
          </a:p>
          <a:p>
            <a:r>
              <a:rPr lang="en-US" sz="2000" dirty="0" smtClean="0">
                <a:solidFill>
                  <a:srgbClr val="0000D9"/>
                </a:solidFill>
              </a:rPr>
              <a:t>Dirac is not important! (Haldane 2015)</a:t>
            </a:r>
          </a:p>
          <a:p>
            <a:r>
              <a:rPr lang="en-US" sz="2000" dirty="0" smtClean="0">
                <a:solidFill>
                  <a:srgbClr val="0000D9"/>
                </a:solidFill>
              </a:rPr>
              <a:t>The essence comes from the Berry phase of CF</a:t>
            </a:r>
          </a:p>
          <a:p>
            <a:r>
              <a:rPr lang="en-US" sz="2000" dirty="0" smtClean="0">
                <a:solidFill>
                  <a:srgbClr val="0000D9"/>
                </a:solidFill>
              </a:rPr>
              <a:t>Only fermions near the Dirac </a:t>
            </a:r>
            <a:r>
              <a:rPr lang="en-US" sz="2000" dirty="0">
                <a:solidFill>
                  <a:srgbClr val="0000D9"/>
                </a:solidFill>
              </a:rPr>
              <a:t>F</a:t>
            </a:r>
            <a:r>
              <a:rPr lang="en-US" sz="2000" dirty="0" smtClean="0">
                <a:solidFill>
                  <a:srgbClr val="0000D9"/>
                </a:solidFill>
              </a:rPr>
              <a:t>ermi surface = Half-filled LL! (Wang-</a:t>
            </a:r>
            <a:r>
              <a:rPr lang="en-US" sz="2000" dirty="0" err="1" smtClean="0">
                <a:solidFill>
                  <a:srgbClr val="0000D9"/>
                </a:solidFill>
              </a:rPr>
              <a:t>Senthil</a:t>
            </a:r>
            <a:r>
              <a:rPr lang="en-US" sz="2000" dirty="0" smtClean="0">
                <a:solidFill>
                  <a:srgbClr val="0000D9"/>
                </a:solidFill>
              </a:rPr>
              <a:t>)</a:t>
            </a:r>
          </a:p>
          <a:p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062941" y="4123764"/>
            <a:ext cx="2510118" cy="140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36097" y="3727372"/>
            <a:ext cx="1942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LL projection</a:t>
            </a:r>
            <a:endParaRPr lang="en-US" sz="2000" dirty="0"/>
          </a:p>
        </p:txBody>
      </p:sp>
      <p:sp>
        <p:nvSpPr>
          <p:cNvPr id="12" name="Oval 11"/>
          <p:cNvSpPr/>
          <p:nvPr/>
        </p:nvSpPr>
        <p:spPr>
          <a:xfrm>
            <a:off x="724647" y="5244353"/>
            <a:ext cx="433294" cy="40341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262529" y="4676589"/>
            <a:ext cx="0" cy="1479176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2232" y="5189961"/>
            <a:ext cx="537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-e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971177" y="6074184"/>
            <a:ext cx="772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e/2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332751" y="4676589"/>
            <a:ext cx="772085" cy="1740035"/>
            <a:chOff x="1332751" y="4676589"/>
            <a:chExt cx="772085" cy="1740035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1496733" y="4676589"/>
              <a:ext cx="0" cy="1479176"/>
            </a:xfrm>
            <a:prstGeom prst="straightConnector1">
              <a:avLst/>
            </a:prstGeom>
            <a:ln w="5715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332751" y="6047292"/>
              <a:ext cx="772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e/2</a:t>
              </a:r>
              <a:endParaRPr lang="en-US" dirty="0"/>
            </a:p>
          </p:txBody>
        </p:sp>
      </p:grpSp>
      <p:pic>
        <p:nvPicPr>
          <p:cNvPr id="20" name="Picture 19" descr="Screen Shot 2017-03-25 at 2.35.3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709" y="569259"/>
            <a:ext cx="1706387" cy="2236321"/>
          </a:xfrm>
          <a:prstGeom prst="rect">
            <a:avLst/>
          </a:prstGeom>
        </p:spPr>
      </p:pic>
      <p:pic>
        <p:nvPicPr>
          <p:cNvPr id="3" name="Picture 2" descr="Screen Shot 2017-06-28 at 10.04.33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" t="17010" r="2790" b="13101"/>
          <a:stretch/>
        </p:blipFill>
        <p:spPr>
          <a:xfrm>
            <a:off x="578447" y="2969931"/>
            <a:ext cx="6723531" cy="79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49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3-24 at 10.20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7" y="3795337"/>
            <a:ext cx="2584824" cy="535501"/>
          </a:xfrm>
          <a:prstGeom prst="rect">
            <a:avLst/>
          </a:prstGeom>
        </p:spPr>
      </p:pic>
      <p:pic>
        <p:nvPicPr>
          <p:cNvPr id="7" name="Picture 6" descr="Screen Shot 2017-03-24 at 10.20.1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1" r="6706" b="7458"/>
          <a:stretch/>
        </p:blipFill>
        <p:spPr>
          <a:xfrm>
            <a:off x="5748471" y="3867663"/>
            <a:ext cx="1722117" cy="463175"/>
          </a:xfrm>
          <a:prstGeom prst="rect">
            <a:avLst/>
          </a:prstGeom>
        </p:spPr>
      </p:pic>
      <p:pic>
        <p:nvPicPr>
          <p:cNvPr id="8" name="Picture 7" descr="Screen Shot 2017-03-24 at 10.19.3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059" y="4345779"/>
            <a:ext cx="3220104" cy="21721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3176" y="748551"/>
            <a:ext cx="51995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Why Dirac?</a:t>
            </a: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0000D9"/>
                </a:solidFill>
              </a:rPr>
              <a:t>Dirac is not important! (Haldane 2015)</a:t>
            </a:r>
          </a:p>
          <a:p>
            <a:r>
              <a:rPr lang="en-US" sz="2000" dirty="0" smtClean="0">
                <a:solidFill>
                  <a:srgbClr val="0000D9"/>
                </a:solidFill>
              </a:rPr>
              <a:t>The essence comes from the Berry phase of CF</a:t>
            </a:r>
          </a:p>
          <a:p>
            <a:r>
              <a:rPr lang="en-US" sz="2000" dirty="0" smtClean="0">
                <a:solidFill>
                  <a:srgbClr val="0000D9"/>
                </a:solidFill>
              </a:rPr>
              <a:t>Only fermions near the Dirac </a:t>
            </a:r>
            <a:r>
              <a:rPr lang="en-US" sz="2000" dirty="0">
                <a:solidFill>
                  <a:srgbClr val="0000D9"/>
                </a:solidFill>
              </a:rPr>
              <a:t>F</a:t>
            </a:r>
            <a:r>
              <a:rPr lang="en-US" sz="2000" dirty="0" smtClean="0">
                <a:solidFill>
                  <a:srgbClr val="0000D9"/>
                </a:solidFill>
              </a:rPr>
              <a:t>ermi surface = Half-filled LL</a:t>
            </a:r>
            <a:r>
              <a:rPr lang="en-US" sz="2000" dirty="0">
                <a:solidFill>
                  <a:srgbClr val="0000D9"/>
                </a:solidFill>
              </a:rPr>
              <a:t>! (Wang-</a:t>
            </a:r>
            <a:r>
              <a:rPr lang="en-US" sz="2000" dirty="0" err="1">
                <a:solidFill>
                  <a:srgbClr val="0000D9"/>
                </a:solidFill>
              </a:rPr>
              <a:t>Senthil</a:t>
            </a:r>
            <a:r>
              <a:rPr lang="en-US" sz="2000" dirty="0">
                <a:solidFill>
                  <a:srgbClr val="0000D9"/>
                </a:solidFill>
              </a:rPr>
              <a:t>)</a:t>
            </a:r>
          </a:p>
          <a:p>
            <a:endParaRPr lang="en-US" sz="2000" dirty="0" smtClean="0">
              <a:solidFill>
                <a:srgbClr val="0000D9"/>
              </a:solidFill>
            </a:endParaRPr>
          </a:p>
          <a:p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062941" y="4123764"/>
            <a:ext cx="2510118" cy="140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36097" y="3727372"/>
            <a:ext cx="1942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LL projection</a:t>
            </a:r>
            <a:endParaRPr lang="en-US" sz="2000" dirty="0"/>
          </a:p>
        </p:txBody>
      </p:sp>
      <p:sp>
        <p:nvSpPr>
          <p:cNvPr id="12" name="Oval 11"/>
          <p:cNvSpPr/>
          <p:nvPr/>
        </p:nvSpPr>
        <p:spPr>
          <a:xfrm>
            <a:off x="724647" y="5244353"/>
            <a:ext cx="433294" cy="40341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262529" y="4676589"/>
            <a:ext cx="0" cy="1479176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2350" y="5189961"/>
            <a:ext cx="537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-e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971177" y="6074184"/>
            <a:ext cx="772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e/2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438399" y="4688540"/>
            <a:ext cx="772085" cy="1740035"/>
            <a:chOff x="1332751" y="4676589"/>
            <a:chExt cx="772085" cy="1740035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1496733" y="4676589"/>
              <a:ext cx="0" cy="1479176"/>
            </a:xfrm>
            <a:prstGeom prst="straightConnector1">
              <a:avLst/>
            </a:prstGeom>
            <a:ln w="5715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332751" y="6047292"/>
              <a:ext cx="772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e/2</a:t>
              </a:r>
              <a:endParaRPr lang="en-US" dirty="0"/>
            </a:p>
          </p:txBody>
        </p:sp>
      </p:grpSp>
      <p:cxnSp>
        <p:nvCxnSpPr>
          <p:cNvPr id="4" name="Straight Arrow Connector 3"/>
          <p:cNvCxnSpPr/>
          <p:nvPr/>
        </p:nvCxnSpPr>
        <p:spPr>
          <a:xfrm>
            <a:off x="1404471" y="5498353"/>
            <a:ext cx="10339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897529" y="4945529"/>
            <a:ext cx="0" cy="55282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743262" y="4512235"/>
            <a:ext cx="393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pic>
        <p:nvPicPr>
          <p:cNvPr id="24" name="Picture 23" descr="Screen Shot 2017-03-25 at 2.35.3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709" y="569259"/>
            <a:ext cx="1706387" cy="22363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0484" y="5189961"/>
            <a:ext cx="2467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Read; Wang-</a:t>
            </a:r>
            <a:r>
              <a:rPr lang="en-US" sz="2000" b="1" dirty="0" err="1" smtClean="0">
                <a:solidFill>
                  <a:srgbClr val="FF0000"/>
                </a:solidFill>
              </a:rPr>
              <a:t>senthil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1" name="Picture 20" descr="Screen Shot 2017-06-28 at 10.04.33 A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" t="17010" r="2790" b="13101"/>
          <a:stretch/>
        </p:blipFill>
        <p:spPr>
          <a:xfrm>
            <a:off x="578447" y="2910167"/>
            <a:ext cx="6723531" cy="79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3-24 at 10.20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7" y="3795337"/>
            <a:ext cx="2584824" cy="535501"/>
          </a:xfrm>
          <a:prstGeom prst="rect">
            <a:avLst/>
          </a:prstGeom>
        </p:spPr>
      </p:pic>
      <p:pic>
        <p:nvPicPr>
          <p:cNvPr id="7" name="Picture 6" descr="Screen Shot 2017-03-24 at 10.20.1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1" r="6706" b="7458"/>
          <a:stretch/>
        </p:blipFill>
        <p:spPr>
          <a:xfrm>
            <a:off x="5748471" y="3867663"/>
            <a:ext cx="1722117" cy="463175"/>
          </a:xfrm>
          <a:prstGeom prst="rect">
            <a:avLst/>
          </a:prstGeom>
        </p:spPr>
      </p:pic>
      <p:pic>
        <p:nvPicPr>
          <p:cNvPr id="8" name="Picture 7" descr="Screen Shot 2017-03-24 at 10.19.3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059" y="4390602"/>
            <a:ext cx="3220104" cy="21721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0410" y="1068280"/>
            <a:ext cx="51995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D9"/>
                </a:solidFill>
              </a:rPr>
              <a:t>Dirac is not important! (Haldane 2015)</a:t>
            </a:r>
          </a:p>
          <a:p>
            <a:r>
              <a:rPr lang="en-US" sz="2000" dirty="0" smtClean="0">
                <a:solidFill>
                  <a:srgbClr val="0000D9"/>
                </a:solidFill>
              </a:rPr>
              <a:t>The essence comes from the Berry phase of CF</a:t>
            </a:r>
          </a:p>
          <a:p>
            <a:r>
              <a:rPr lang="en-US" sz="2000" dirty="0" smtClean="0">
                <a:solidFill>
                  <a:srgbClr val="0000D9"/>
                </a:solidFill>
              </a:rPr>
              <a:t>Only fermions near the Dirac </a:t>
            </a:r>
            <a:r>
              <a:rPr lang="en-US" sz="2000" dirty="0">
                <a:solidFill>
                  <a:srgbClr val="0000D9"/>
                </a:solidFill>
              </a:rPr>
              <a:t>F</a:t>
            </a:r>
            <a:r>
              <a:rPr lang="en-US" sz="2000" dirty="0" smtClean="0">
                <a:solidFill>
                  <a:srgbClr val="0000D9"/>
                </a:solidFill>
              </a:rPr>
              <a:t>ermi surface = Half-filled LL!</a:t>
            </a:r>
          </a:p>
          <a:p>
            <a:endParaRPr lang="en-US" sz="2000" dirty="0">
              <a:solidFill>
                <a:srgbClr val="0000D9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062941" y="4123764"/>
            <a:ext cx="2510118" cy="140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36097" y="3727372"/>
            <a:ext cx="1942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LL projection</a:t>
            </a:r>
            <a:endParaRPr lang="en-US" sz="20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81529" y="6170706"/>
            <a:ext cx="2046942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873623" y="5299920"/>
            <a:ext cx="0" cy="87078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19356" y="4866626"/>
            <a:ext cx="393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</a:t>
            </a:r>
          </a:p>
        </p:txBody>
      </p:sp>
      <p:sp>
        <p:nvSpPr>
          <p:cNvPr id="13" name="Oval 12"/>
          <p:cNvSpPr/>
          <p:nvPr/>
        </p:nvSpPr>
        <p:spPr>
          <a:xfrm flipV="1">
            <a:off x="2763931" y="5992586"/>
            <a:ext cx="329079" cy="35623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flipV="1">
            <a:off x="716989" y="5992586"/>
            <a:ext cx="329079" cy="35623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30410" y="5536294"/>
            <a:ext cx="70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-e/2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540187" y="5536294"/>
            <a:ext cx="77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e/2</a:t>
            </a:r>
            <a:endParaRPr lang="en-US" sz="2400" dirty="0"/>
          </a:p>
        </p:txBody>
      </p:sp>
      <p:pic>
        <p:nvPicPr>
          <p:cNvPr id="29" name="Picture 28" descr="Screen Shot 2017-03-25 at 2.35.3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709" y="569259"/>
            <a:ext cx="1706387" cy="223632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436097" y="5299920"/>
            <a:ext cx="26897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D9"/>
                </a:solidFill>
              </a:rPr>
              <a:t>Charge dipole</a:t>
            </a:r>
          </a:p>
          <a:p>
            <a:r>
              <a:rPr lang="en-US" sz="2000" dirty="0" smtClean="0">
                <a:solidFill>
                  <a:srgbClr val="0000D9"/>
                </a:solidFill>
              </a:rPr>
              <a:t>Spin-momentum locked</a:t>
            </a:r>
          </a:p>
          <a:p>
            <a:r>
              <a:rPr lang="en-US" sz="2000" dirty="0" smtClean="0">
                <a:solidFill>
                  <a:srgbClr val="0000D9"/>
                </a:solidFill>
              </a:rPr>
              <a:t>neutral</a:t>
            </a:r>
            <a:endParaRPr lang="en-US" sz="2000" dirty="0">
              <a:solidFill>
                <a:srgbClr val="0000D9"/>
              </a:solidFill>
            </a:endParaRPr>
          </a:p>
        </p:txBody>
      </p:sp>
      <p:pic>
        <p:nvPicPr>
          <p:cNvPr id="18" name="Picture 17" descr="Screen Shot 2017-06-28 at 10.04.33 A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" t="17010" r="2790" b="13101"/>
          <a:stretch/>
        </p:blipFill>
        <p:spPr>
          <a:xfrm>
            <a:off x="590174" y="2805580"/>
            <a:ext cx="6723531" cy="79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77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293" y="2510120"/>
            <a:ext cx="691776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Zapf Dingbats" charset="0"/>
              <a:buChar char="✔"/>
            </a:pPr>
            <a:r>
              <a:rPr lang="en-US" sz="2000" dirty="0" smtClean="0">
                <a:solidFill>
                  <a:srgbClr val="0000D9"/>
                </a:solidFill>
                <a:latin typeface="Arial"/>
                <a:cs typeface="Arial"/>
              </a:rPr>
              <a:t>`Dirac-ness’ is not essential!  </a:t>
            </a:r>
          </a:p>
          <a:p>
            <a:r>
              <a:rPr lang="en-US" sz="2000" dirty="0" smtClean="0">
                <a:solidFill>
                  <a:srgbClr val="0000D9"/>
                </a:solidFill>
                <a:latin typeface="Arial"/>
                <a:cs typeface="Arial"/>
              </a:rPr>
              <a:t>(Dirac point is not presented)!</a:t>
            </a:r>
          </a:p>
          <a:p>
            <a:r>
              <a:rPr lang="en-US" sz="2000" dirty="0" smtClean="0">
                <a:solidFill>
                  <a:srgbClr val="0000D9"/>
                </a:solidFill>
                <a:latin typeface="Arial"/>
                <a:cs typeface="Arial"/>
              </a:rPr>
              <a:t>All we want is a `π Berry phase’ on the Fermi surface</a:t>
            </a:r>
          </a:p>
          <a:p>
            <a:endParaRPr lang="en-US" sz="2000" dirty="0" smtClean="0">
              <a:solidFill>
                <a:srgbClr val="0000D9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rgbClr val="0000D9"/>
                </a:solidFill>
                <a:latin typeface="Arial"/>
                <a:ea typeface="Zapf Dingbats"/>
                <a:cs typeface="Arial"/>
                <a:sym typeface="Zapf Dingbats"/>
              </a:rPr>
              <a:t>✔</a:t>
            </a:r>
            <a:r>
              <a:rPr lang="en-US" sz="2000" dirty="0">
                <a:solidFill>
                  <a:srgbClr val="0000D9"/>
                </a:solidFill>
                <a:latin typeface="Arial"/>
                <a:cs typeface="Arial"/>
                <a:sym typeface="Zapf Dingbats"/>
              </a:rPr>
              <a:t> </a:t>
            </a:r>
            <a:r>
              <a:rPr lang="en-US" sz="2000" dirty="0" smtClean="0">
                <a:solidFill>
                  <a:srgbClr val="0000D9"/>
                </a:solidFill>
                <a:latin typeface="Arial"/>
                <a:cs typeface="Arial"/>
              </a:rPr>
              <a:t>Berry phase is a consequence of LL projection (not PHS, while PHS protects the Berry phase)</a:t>
            </a:r>
          </a:p>
          <a:p>
            <a:endParaRPr lang="en-US" sz="2000" dirty="0">
              <a:solidFill>
                <a:srgbClr val="0000D9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rgbClr val="0000D9"/>
                </a:solidFill>
                <a:latin typeface="Arial"/>
                <a:ea typeface="Zapf Dingbats"/>
                <a:cs typeface="Arial"/>
                <a:sym typeface="Zapf Dingbats"/>
              </a:rPr>
              <a:t>✔</a:t>
            </a:r>
            <a:r>
              <a:rPr lang="en-US" sz="2000" dirty="0">
                <a:solidFill>
                  <a:srgbClr val="0000D9"/>
                </a:solidFill>
                <a:latin typeface="Arial"/>
                <a:cs typeface="Arial"/>
                <a:sym typeface="Zapf Dingbats"/>
              </a:rPr>
              <a:t> </a:t>
            </a:r>
            <a:r>
              <a:rPr lang="en-US" sz="2000" dirty="0" smtClean="0">
                <a:solidFill>
                  <a:srgbClr val="0000D9"/>
                </a:solidFill>
                <a:latin typeface="Arial"/>
                <a:cs typeface="Arial"/>
              </a:rPr>
              <a:t>In HLR, </a:t>
            </a:r>
            <a:r>
              <a:rPr lang="en-US" sz="2000" dirty="0" err="1" smtClean="0">
                <a:solidFill>
                  <a:srgbClr val="0000D9"/>
                </a:solidFill>
                <a:latin typeface="Arial"/>
                <a:cs typeface="Arial"/>
              </a:rPr>
              <a:t>Chern</a:t>
            </a:r>
            <a:r>
              <a:rPr lang="en-US" sz="2000" dirty="0">
                <a:solidFill>
                  <a:srgbClr val="0000D9"/>
                </a:solidFill>
                <a:latin typeface="Arial"/>
                <a:cs typeface="Arial"/>
              </a:rPr>
              <a:t>-</a:t>
            </a:r>
            <a:r>
              <a:rPr lang="en-US" sz="2000" dirty="0" smtClean="0">
                <a:solidFill>
                  <a:srgbClr val="0000D9"/>
                </a:solidFill>
                <a:latin typeface="Arial"/>
                <a:cs typeface="Arial"/>
              </a:rPr>
              <a:t>Simons term = vortex (correlation hole) statistics</a:t>
            </a:r>
          </a:p>
          <a:p>
            <a:r>
              <a:rPr lang="en-US" sz="2000" dirty="0" smtClean="0">
                <a:solidFill>
                  <a:srgbClr val="0000D9"/>
                </a:solidFill>
                <a:latin typeface="Arial"/>
                <a:cs typeface="Arial"/>
              </a:rPr>
              <a:t>In Son, The </a:t>
            </a:r>
            <a:r>
              <a:rPr lang="en-US" sz="2000" dirty="0">
                <a:solidFill>
                  <a:srgbClr val="0000D9"/>
                </a:solidFill>
                <a:latin typeface="Arial"/>
                <a:cs typeface="Arial"/>
              </a:rPr>
              <a:t>π</a:t>
            </a:r>
            <a:r>
              <a:rPr lang="en-US" sz="2000" dirty="0" smtClean="0">
                <a:solidFill>
                  <a:srgbClr val="0000D9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0000D9"/>
                </a:solidFill>
                <a:latin typeface="Arial"/>
                <a:cs typeface="Arial"/>
              </a:rPr>
              <a:t>Berry phase </a:t>
            </a:r>
            <a:r>
              <a:rPr lang="en-US" sz="2000" dirty="0" smtClean="0">
                <a:solidFill>
                  <a:srgbClr val="0000D9"/>
                </a:solidFill>
                <a:latin typeface="Arial"/>
                <a:cs typeface="Arial"/>
              </a:rPr>
              <a:t>comes from vortex statistics + momentum dipole locking!</a:t>
            </a:r>
            <a:endParaRPr lang="en-US" sz="2000" dirty="0">
              <a:solidFill>
                <a:srgbClr val="0000D9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3293" y="1385332"/>
            <a:ext cx="5214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Comment on composite Dirac theory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Shot 2017-03-25 at 2.35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592" y="1027403"/>
            <a:ext cx="1706387" cy="22363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42474" y="1474978"/>
            <a:ext cx="1485526" cy="691493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55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23022</TotalTime>
  <Words>1617</Words>
  <Application>Microsoft Macintosh PowerPoint</Application>
  <PresentationFormat>On-screen Show (4:3)</PresentationFormat>
  <Paragraphs>304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Spectrum</vt:lpstr>
      <vt:lpstr>PowerPoint Presentation</vt:lpstr>
      <vt:lpstr>Partial filled Landau Level?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Yizhi You</dc:creator>
  <cp:lastModifiedBy>Yizhi You</cp:lastModifiedBy>
  <cp:revision>366</cp:revision>
  <cp:lastPrinted>2017-03-05T23:02:00Z</cp:lastPrinted>
  <dcterms:created xsi:type="dcterms:W3CDTF">2016-10-03T20:04:53Z</dcterms:created>
  <dcterms:modified xsi:type="dcterms:W3CDTF">2017-07-04T02:14:02Z</dcterms:modified>
</cp:coreProperties>
</file>